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61" r:id="rId5"/>
    <p:sldId id="296" r:id="rId6"/>
    <p:sldId id="259" r:id="rId7"/>
    <p:sldId id="260" r:id="rId8"/>
    <p:sldId id="306" r:id="rId9"/>
    <p:sldId id="262" r:id="rId10"/>
    <p:sldId id="263" r:id="rId11"/>
    <p:sldId id="265" r:id="rId12"/>
    <p:sldId id="264" r:id="rId13"/>
    <p:sldId id="266" r:id="rId14"/>
    <p:sldId id="297" r:id="rId15"/>
    <p:sldId id="267" r:id="rId16"/>
    <p:sldId id="268" r:id="rId17"/>
    <p:sldId id="269" r:id="rId18"/>
    <p:sldId id="298" r:id="rId19"/>
    <p:sldId id="270" r:id="rId20"/>
    <p:sldId id="271" r:id="rId21"/>
    <p:sldId id="272" r:id="rId22"/>
    <p:sldId id="273" r:id="rId23"/>
    <p:sldId id="274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95" r:id="rId45"/>
    <p:sldId id="288" r:id="rId46"/>
    <p:sldId id="289" r:id="rId47"/>
    <p:sldId id="294" r:id="rId48"/>
    <p:sldId id="290" r:id="rId49"/>
    <p:sldId id="291" r:id="rId50"/>
    <p:sldId id="308" r:id="rId51"/>
    <p:sldId id="292" r:id="rId52"/>
    <p:sldId id="309" r:id="rId53"/>
    <p:sldId id="293" r:id="rId54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64" autoAdjust="0"/>
    <p:restoredTop sz="94660"/>
  </p:normalViewPr>
  <p:slideViewPr>
    <p:cSldViewPr snapToGrid="0">
      <p:cViewPr>
        <p:scale>
          <a:sx n="66" d="100"/>
          <a:sy n="66" d="100"/>
        </p:scale>
        <p:origin x="2454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9998"/>
    </p:cViewPr>
  </p:sorterViewPr>
  <p:notesViewPr>
    <p:cSldViewPr snapToGrid="0">
      <p:cViewPr varScale="1">
        <p:scale>
          <a:sx n="123" d="100"/>
          <a:sy n="123" d="100"/>
        </p:scale>
        <p:origin x="191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07037" y="4"/>
            <a:ext cx="3953488" cy="367030"/>
          </a:xfrm>
          <a:prstGeom prst="rect">
            <a:avLst/>
          </a:prstGeom>
        </p:spPr>
        <p:txBody>
          <a:bodyPr vert="horz" lIns="96633" tIns="48317" rIns="96633" bIns="48317" rtlCol="0" anchor="b"/>
          <a:lstStyle/>
          <a:p>
            <a:r>
              <a:rPr lang="en-US" sz="1300" dirty="0"/>
              <a:t>Leviticus Insights    Chapters 8-16-9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2"/>
            <a:ext cx="4160520" cy="367029"/>
          </a:xfrm>
          <a:prstGeom prst="rect">
            <a:avLst/>
          </a:prstGeom>
        </p:spPr>
        <p:txBody>
          <a:bodyPr vert="horz" lIns="96633" tIns="48317" rIns="96633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8617790" y="5"/>
            <a:ext cx="785004" cy="367029"/>
          </a:xfrm>
          <a:prstGeom prst="rect">
            <a:avLst/>
          </a:prstGeom>
        </p:spPr>
        <p:txBody>
          <a:bodyPr vert="horz" lIns="96633" tIns="48317" rIns="96633" bIns="48317" rtlCol="0" anchor="b"/>
          <a:lstStyle>
            <a:lvl1pPr algn="r">
              <a:defRPr sz="1300"/>
            </a:lvl1pPr>
          </a:lstStyle>
          <a:p>
            <a:r>
              <a:rPr lang="en-US" dirty="0" smtClean="0"/>
              <a:t>Page </a:t>
            </a:r>
            <a:fld id="{2B609B53-2227-40C3-821E-042FAB47DA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01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160520" cy="367030"/>
          </a:xfrm>
          <a:prstGeom prst="rect">
            <a:avLst/>
          </a:prstGeom>
        </p:spPr>
        <p:txBody>
          <a:bodyPr vert="horz" lIns="96633" tIns="48317" rIns="96633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4"/>
            <a:ext cx="4160520" cy="367030"/>
          </a:xfrm>
          <a:prstGeom prst="rect">
            <a:avLst/>
          </a:prstGeom>
        </p:spPr>
        <p:txBody>
          <a:bodyPr vert="horz" lIns="96633" tIns="48317" rIns="96633" bIns="48317" rtlCol="0"/>
          <a:lstStyle>
            <a:lvl1pPr algn="r">
              <a:defRPr sz="1300"/>
            </a:lvl1pPr>
          </a:lstStyle>
          <a:p>
            <a:fld id="{7EF7F76B-67DE-44B7-B828-9541F0FDA65A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4363" y="914400"/>
            <a:ext cx="3292475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3" tIns="48317" rIns="96633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0"/>
            <a:ext cx="7680960" cy="2880361"/>
          </a:xfrm>
          <a:prstGeom prst="rect">
            <a:avLst/>
          </a:prstGeom>
        </p:spPr>
        <p:txBody>
          <a:bodyPr vert="horz" lIns="96633" tIns="48317" rIns="96633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2"/>
            <a:ext cx="4160520" cy="367029"/>
          </a:xfrm>
          <a:prstGeom prst="rect">
            <a:avLst/>
          </a:prstGeom>
        </p:spPr>
        <p:txBody>
          <a:bodyPr vert="horz" lIns="96633" tIns="48317" rIns="96633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2"/>
            <a:ext cx="4160520" cy="367029"/>
          </a:xfrm>
          <a:prstGeom prst="rect">
            <a:avLst/>
          </a:prstGeom>
        </p:spPr>
        <p:txBody>
          <a:bodyPr vert="horz" lIns="96633" tIns="48317" rIns="96633" bIns="48317" rtlCol="0" anchor="b"/>
          <a:lstStyle>
            <a:lvl1pPr algn="r">
              <a:defRPr sz="1300"/>
            </a:lvl1pPr>
          </a:lstStyle>
          <a:p>
            <a:fld id="{D62686B0-AE41-4B0C-AB45-958339B5D1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7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44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95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379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553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93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190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573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6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2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09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69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11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80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960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754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939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070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988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377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612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7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702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8983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118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14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795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136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636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166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259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825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59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3839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2318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34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2169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131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9087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1963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9270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2553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872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25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295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766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8429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8824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39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77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8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86B0-AE41-4B0C-AB45-958339B5D10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4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1528-C14C-47F5-A8CF-3DBB64742337}" type="datetime1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9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39E0-BCA9-4FA9-ACFE-16085F6E4D67}" type="datetime1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6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61CB-8681-4F83-8D17-48EBE8D2979D}" type="datetime1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5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196"/>
            <a:ext cx="7886700" cy="103364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CCC3D6-56F5-4112-B7C6-6686AB5F89CC}" type="datetime1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789E8B-9585-4D2E-9E94-1A627A46B0A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060026"/>
            <a:ext cx="91440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42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3B772A-59F0-4B16-9CBD-D50417FE3DB6}" type="datetime1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789E8B-9585-4D2E-9E94-1A627A46B0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BF8A-8A37-493B-9B3F-8F0273412DF1}" type="datetime1">
              <a:rPr lang="en-US" smtClean="0"/>
              <a:t>6/25/2016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4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41B4-0CC4-4C15-A415-2224A7B6F759}" type="datetime1">
              <a:rPr lang="en-US" smtClean="0"/>
              <a:t>6/25/2016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92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6A0B-F9F3-4A77-B2CE-35FC8E7C9A8F}" type="datetime1">
              <a:rPr lang="en-US" smtClean="0"/>
              <a:t>6/25/2016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7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3810-9F6A-4E37-8DC0-F3E77F569887}" type="datetime1">
              <a:rPr lang="en-US" smtClean="0"/>
              <a:t>6/25/2016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8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BB26-1342-4A6F-8058-C1ED310F4CC5}" type="datetime1">
              <a:rPr lang="en-US" smtClean="0"/>
              <a:t>6/25/2016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3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89F9-DE5A-4E59-9E7E-3E36E29B05D3}" type="datetime1">
              <a:rPr lang="en-US" smtClean="0"/>
              <a:t>6/25/2016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60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B9E0-F9F9-4078-B3BB-865D9C87743F}" type="datetime1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7129" y="1825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4C789E8B-9585-4D2E-9E94-1A627A46B0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23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3843776"/>
          </a:xfrm>
        </p:spPr>
        <p:txBody>
          <a:bodyPr>
            <a:normAutofit/>
          </a:bodyPr>
          <a:lstStyle/>
          <a:p>
            <a:r>
              <a:rPr lang="en-US" dirty="0" smtClean="0"/>
              <a:t>Leviticus Insights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Chapters 8-16-9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/>
              <a:t>Fat &amp; Organs on </a:t>
            </a:r>
            <a:r>
              <a:rPr lang="en-US" dirty="0" smtClean="0"/>
              <a:t>the </a:t>
            </a:r>
            <a:r>
              <a:rPr lang="en-US" dirty="0"/>
              <a:t>Altar  – Lev 8:16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48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And </a:t>
            </a:r>
            <a:r>
              <a:rPr lang="en-US" sz="2400" dirty="0">
                <a:solidFill>
                  <a:srgbClr val="0000FF"/>
                </a:solidFill>
              </a:rPr>
              <a:t>he took all the </a:t>
            </a:r>
            <a:r>
              <a:rPr lang="en-US" sz="2400" u="sng" dirty="0">
                <a:solidFill>
                  <a:srgbClr val="0000FF"/>
                </a:solidFill>
              </a:rPr>
              <a:t>fat</a:t>
            </a:r>
            <a:r>
              <a:rPr lang="en-US" sz="2400" dirty="0">
                <a:solidFill>
                  <a:srgbClr val="0000FF"/>
                </a:solidFill>
              </a:rPr>
              <a:t> that was upon the inwards, and the </a:t>
            </a:r>
            <a:r>
              <a:rPr lang="en-US" sz="2400" u="sng" dirty="0">
                <a:solidFill>
                  <a:srgbClr val="0000FF"/>
                </a:solidFill>
              </a:rPr>
              <a:t>caul above the liver</a:t>
            </a:r>
            <a:r>
              <a:rPr lang="en-US" sz="2400" dirty="0">
                <a:solidFill>
                  <a:srgbClr val="0000FF"/>
                </a:solidFill>
              </a:rPr>
              <a:t>, and the </a:t>
            </a:r>
            <a:r>
              <a:rPr lang="en-US" sz="2400" u="sng" dirty="0">
                <a:solidFill>
                  <a:srgbClr val="0000FF"/>
                </a:solidFill>
              </a:rPr>
              <a:t>two kidneys</a:t>
            </a:r>
            <a:r>
              <a:rPr lang="en-US" sz="2400" dirty="0">
                <a:solidFill>
                  <a:srgbClr val="0000FF"/>
                </a:solidFill>
              </a:rPr>
              <a:t>, and their </a:t>
            </a:r>
            <a:r>
              <a:rPr lang="en-US" sz="2400" u="sng" dirty="0">
                <a:solidFill>
                  <a:srgbClr val="0000FF"/>
                </a:solidFill>
              </a:rPr>
              <a:t>fat</a:t>
            </a:r>
            <a:r>
              <a:rPr lang="en-US" sz="2400" dirty="0">
                <a:solidFill>
                  <a:srgbClr val="0000FF"/>
                </a:solidFill>
              </a:rPr>
              <a:t>, and Moses </a:t>
            </a:r>
            <a:r>
              <a:rPr lang="en-US" sz="2400" u="sng" dirty="0">
                <a:solidFill>
                  <a:srgbClr val="0000FF"/>
                </a:solidFill>
              </a:rPr>
              <a:t>burned it upon the altar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4800"/>
              </a:spcAft>
            </a:pPr>
            <a:r>
              <a:rPr lang="en-US" sz="2400" dirty="0" smtClean="0"/>
              <a:t>Life producing </a:t>
            </a:r>
            <a:r>
              <a:rPr lang="en-US" sz="2400" u="sng" dirty="0" smtClean="0"/>
              <a:t>organs</a:t>
            </a:r>
            <a:r>
              <a:rPr lang="en-US" sz="2400" dirty="0" smtClean="0"/>
              <a:t> – best powers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4800"/>
              </a:spcAft>
            </a:pPr>
            <a:r>
              <a:rPr lang="en-US" sz="2400" u="sng" dirty="0" smtClean="0"/>
              <a:t>Fat</a:t>
            </a:r>
            <a:r>
              <a:rPr lang="en-US" sz="2400" dirty="0" smtClean="0"/>
              <a:t> - heart devotion – zeal – sacrifice burns brightly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Burned Without the </a:t>
            </a:r>
            <a:r>
              <a:rPr lang="en-US" dirty="0"/>
              <a:t>Camp - Lev 8:17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FF"/>
                </a:solidFill>
              </a:rPr>
              <a:t>But </a:t>
            </a:r>
            <a:r>
              <a:rPr lang="en-US" sz="2400" dirty="0">
                <a:solidFill>
                  <a:srgbClr val="0000FF"/>
                </a:solidFill>
              </a:rPr>
              <a:t>the bullock, and his </a:t>
            </a:r>
            <a:r>
              <a:rPr lang="en-US" sz="2400" u="sng" dirty="0">
                <a:solidFill>
                  <a:srgbClr val="0000FF"/>
                </a:solidFill>
              </a:rPr>
              <a:t>hide</a:t>
            </a:r>
            <a:r>
              <a:rPr lang="en-US" sz="2400" dirty="0">
                <a:solidFill>
                  <a:srgbClr val="0000FF"/>
                </a:solidFill>
              </a:rPr>
              <a:t>, his </a:t>
            </a:r>
            <a:r>
              <a:rPr lang="en-US" sz="2400" u="sng" dirty="0">
                <a:solidFill>
                  <a:srgbClr val="0000FF"/>
                </a:solidFill>
              </a:rPr>
              <a:t>flesh</a:t>
            </a:r>
            <a:r>
              <a:rPr lang="en-US" sz="2400" dirty="0">
                <a:solidFill>
                  <a:srgbClr val="0000FF"/>
                </a:solidFill>
              </a:rPr>
              <a:t>, and his </a:t>
            </a:r>
            <a:r>
              <a:rPr lang="en-US" sz="2400" u="sng" dirty="0">
                <a:solidFill>
                  <a:srgbClr val="0000FF"/>
                </a:solidFill>
              </a:rPr>
              <a:t>dung</a:t>
            </a:r>
            <a:r>
              <a:rPr lang="en-US" sz="2400" dirty="0">
                <a:solidFill>
                  <a:srgbClr val="0000FF"/>
                </a:solidFill>
              </a:rPr>
              <a:t>, he burnt with fire </a:t>
            </a:r>
            <a:r>
              <a:rPr lang="en-US" sz="2400" u="sng" dirty="0">
                <a:solidFill>
                  <a:srgbClr val="0000FF"/>
                </a:solidFill>
              </a:rPr>
              <a:t>without the camp</a:t>
            </a:r>
            <a:r>
              <a:rPr lang="en-US" sz="2400" dirty="0">
                <a:solidFill>
                  <a:srgbClr val="0000FF"/>
                </a:solidFill>
              </a:rPr>
              <a:t>; as the LORD commanded Moses.</a:t>
            </a:r>
          </a:p>
          <a:p>
            <a:endParaRPr lang="en-US" sz="2400" dirty="0" smtClean="0"/>
          </a:p>
          <a:p>
            <a:r>
              <a:rPr lang="en-US" sz="2400" dirty="0" smtClean="0"/>
              <a:t>Producing a stench – in the eyes of the world</a:t>
            </a:r>
          </a:p>
          <a:p>
            <a:endParaRPr lang="en-US" sz="2400" dirty="0"/>
          </a:p>
          <a:p>
            <a:r>
              <a:rPr lang="en-US" sz="2400" dirty="0" smtClean="0"/>
              <a:t>Christ Head &amp; Body – wasting their best powers</a:t>
            </a:r>
          </a:p>
          <a:p>
            <a:endParaRPr lang="en-US" sz="2400" dirty="0"/>
          </a:p>
          <a:p>
            <a:r>
              <a:rPr lang="en-US" sz="2400" dirty="0" smtClean="0"/>
              <a:t>“Fools for Christ’s sake”   1 Cor. 4:10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Lev 8 - Two Fires…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8125"/>
            <a:ext cx="7886700" cy="51561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Court &amp; Outside the Camp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Acceptable sacrifice &amp; stench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At the </a:t>
            </a:r>
            <a:r>
              <a:rPr lang="en-US" sz="2400" u="sng" dirty="0" smtClean="0"/>
              <a:t>same time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For the Head </a:t>
            </a:r>
            <a:r>
              <a:rPr lang="en-US" sz="2400" u="sng" dirty="0" smtClean="0"/>
              <a:t>and</a:t>
            </a:r>
            <a:r>
              <a:rPr lang="en-US" sz="2400" dirty="0" smtClean="0"/>
              <a:t> the Body of Christ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All knew this </a:t>
            </a:r>
            <a:r>
              <a:rPr lang="en-US" sz="2400" u="sng" dirty="0" smtClean="0"/>
              <a:t>at</a:t>
            </a:r>
            <a:r>
              <a:rPr lang="en-US" sz="2400" dirty="0" smtClean="0"/>
              <a:t> Consecration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Counting the cost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No mention of fires in the Holy… Why?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Burnt Offering – Lev 8:18-21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9637"/>
            <a:ext cx="7886700" cy="534987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00FF"/>
                </a:solidFill>
              </a:rPr>
              <a:t>Lev </a:t>
            </a:r>
            <a:r>
              <a:rPr lang="en-US" dirty="0">
                <a:solidFill>
                  <a:srgbClr val="0000FF"/>
                </a:solidFill>
              </a:rPr>
              <a:t>8:20  And he cut the ram into pieces; and Moses burnt the head, and the pieces, and the fat. 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spcAft>
                <a:spcPts val="2400"/>
              </a:spcAft>
            </a:pPr>
            <a:r>
              <a:rPr lang="en-US" dirty="0" smtClean="0"/>
              <a:t>Head first, then pieces and fat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Head not washed…  </a:t>
            </a:r>
            <a:r>
              <a:rPr lang="en-US" dirty="0"/>
              <a:t>r</a:t>
            </a:r>
            <a:r>
              <a:rPr lang="en-US" dirty="0" smtClean="0"/>
              <a:t>epresents Jesus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00FF"/>
                </a:solidFill>
              </a:rPr>
              <a:t>Lev </a:t>
            </a:r>
            <a:r>
              <a:rPr lang="en-US" dirty="0">
                <a:solidFill>
                  <a:srgbClr val="0000FF"/>
                </a:solidFill>
              </a:rPr>
              <a:t>8:21  And he washed the inwards and the legs in water; and Moses burnt the whole ram upon the altar: it </a:t>
            </a:r>
            <a:r>
              <a:rPr lang="en-US" i="1" dirty="0">
                <a:solidFill>
                  <a:srgbClr val="0000FF"/>
                </a:solidFill>
              </a:rPr>
              <a:t>was</a:t>
            </a:r>
            <a:r>
              <a:rPr lang="en-US" dirty="0">
                <a:solidFill>
                  <a:srgbClr val="0000FF"/>
                </a:solidFill>
              </a:rPr>
              <a:t> a </a:t>
            </a:r>
            <a:r>
              <a:rPr lang="en-US" b="1" u="sng" dirty="0">
                <a:solidFill>
                  <a:srgbClr val="0000FF"/>
                </a:solidFill>
              </a:rPr>
              <a:t>burnt sacrifice for a sweet savor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and</a:t>
            </a:r>
            <a:r>
              <a:rPr lang="en-US" dirty="0">
                <a:solidFill>
                  <a:srgbClr val="0000FF"/>
                </a:solidFill>
              </a:rPr>
              <a:t> an offering made by fire unto the LORD; as the LORD commanded Moses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Showing God’s Acceptance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Ram of Consecration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8125"/>
            <a:ext cx="7886700" cy="53498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Effect on Us – Lev 8:22-28</a:t>
            </a:r>
          </a:p>
          <a:p>
            <a:pPr lvl="1">
              <a:lnSpc>
                <a:spcPct val="150000"/>
              </a:lnSpc>
            </a:pPr>
            <a:r>
              <a:rPr lang="en-US" sz="2600" dirty="0" smtClean="0"/>
              <a:t>Blood:  right ear, thumb, toe</a:t>
            </a:r>
          </a:p>
          <a:p>
            <a:pPr lvl="1">
              <a:lnSpc>
                <a:spcPct val="150000"/>
              </a:lnSpc>
            </a:pPr>
            <a:r>
              <a:rPr lang="en-US" sz="2600" dirty="0" smtClean="0"/>
              <a:t>Placed on to Organs &amp; fat</a:t>
            </a:r>
          </a:p>
          <a:p>
            <a:pPr lvl="2">
              <a:lnSpc>
                <a:spcPct val="150000"/>
              </a:lnSpc>
            </a:pPr>
            <a:r>
              <a:rPr lang="en-US" sz="2600" dirty="0"/>
              <a:t>Unleavened </a:t>
            </a:r>
            <a:r>
              <a:rPr lang="en-US" sz="2600" dirty="0" smtClean="0"/>
              <a:t>cake - </a:t>
            </a:r>
            <a:r>
              <a:rPr lang="en-US" sz="2600" dirty="0"/>
              <a:t>Purity (Justification</a:t>
            </a:r>
            <a:r>
              <a:rPr lang="en-US" sz="2600" dirty="0" smtClean="0"/>
              <a:t>)</a:t>
            </a:r>
          </a:p>
          <a:p>
            <a:pPr lvl="2">
              <a:lnSpc>
                <a:spcPct val="150000"/>
              </a:lnSpc>
            </a:pPr>
            <a:r>
              <a:rPr lang="en-US" sz="2600" dirty="0"/>
              <a:t>Oiled </a:t>
            </a:r>
            <a:r>
              <a:rPr lang="en-US" sz="2600" dirty="0" smtClean="0"/>
              <a:t>Cake – Holy Spirit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Wafer - EGPP</a:t>
            </a:r>
            <a:endParaRPr lang="en-US" sz="2600" dirty="0"/>
          </a:p>
          <a:p>
            <a:pPr lvl="1">
              <a:lnSpc>
                <a:spcPct val="150000"/>
              </a:lnSpc>
            </a:pPr>
            <a:r>
              <a:rPr lang="en-US" sz="2600" dirty="0" smtClean="0"/>
              <a:t>Waved by Priests – Moses takes off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7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17" y="0"/>
            <a:ext cx="7517823" cy="1325563"/>
          </a:xfrm>
        </p:spPr>
        <p:txBody>
          <a:bodyPr/>
          <a:lstStyle/>
          <a:p>
            <a:r>
              <a:rPr lang="en-US" dirty="0" smtClean="0"/>
              <a:t>Finally…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712" y="1508126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Sprinkling – Anointing oil &amp; Blood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Accepted in the redeemer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Seven Days of Consecration – in Holy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Consecrate to </a:t>
            </a:r>
            <a:r>
              <a:rPr lang="en-US" sz="2400" u="sng" dirty="0" smtClean="0"/>
              <a:t>never come out of the Holy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Only way out </a:t>
            </a:r>
            <a:r>
              <a:rPr lang="en-US" sz="2400" dirty="0" smtClean="0">
                <a:sym typeface="Wingdings" panose="05000000000000000000" pitchFamily="2" charset="2"/>
              </a:rPr>
              <a:t> Most Holy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Sacrificing can now </a:t>
            </a:r>
            <a:r>
              <a:rPr lang="en-US" sz="2400" u="sng" dirty="0" smtClean="0"/>
              <a:t>begin</a:t>
            </a:r>
            <a:r>
              <a:rPr lang="en-US" sz="2400" dirty="0" smtClean="0"/>
              <a:t> – now Priests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Contract of what they </a:t>
            </a:r>
            <a:r>
              <a:rPr lang="en-US" sz="2400" u="sng" dirty="0" smtClean="0"/>
              <a:t>will</a:t>
            </a:r>
            <a:r>
              <a:rPr lang="en-US" sz="2400" dirty="0" smtClean="0"/>
              <a:t> do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Insights…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3404"/>
            <a:ext cx="8204799" cy="571459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Lev 8 shows the covenant or contract</a:t>
            </a:r>
          </a:p>
          <a:p>
            <a:pPr>
              <a:lnSpc>
                <a:spcPct val="150000"/>
              </a:lnSpc>
            </a:pPr>
            <a:r>
              <a:rPr lang="en-US" sz="2400" u="sng" dirty="0" smtClean="0"/>
              <a:t>Identical</a:t>
            </a:r>
            <a:r>
              <a:rPr lang="en-US" sz="2400" dirty="0" smtClean="0"/>
              <a:t> for “Aaron and his sons” – five times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We and Jesus – </a:t>
            </a:r>
            <a:r>
              <a:rPr lang="en-US" sz="2400" u="sng" dirty="0" smtClean="0"/>
              <a:t>same covenant of sacrifice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Garments: Glory &amp; Beauty  (Lev 8:7-9)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Type – 7 days ……. Antitype – several minutes</a:t>
            </a:r>
          </a:p>
          <a:p>
            <a:pPr>
              <a:lnSpc>
                <a:spcPct val="150000"/>
              </a:lnSpc>
            </a:pPr>
            <a:r>
              <a:rPr lang="en-US" u="sng" dirty="0"/>
              <a:t>No incense </a:t>
            </a:r>
            <a:r>
              <a:rPr lang="en-US" dirty="0"/>
              <a:t>in the Holy</a:t>
            </a:r>
          </a:p>
          <a:p>
            <a:pPr>
              <a:lnSpc>
                <a:spcPct val="150000"/>
              </a:lnSpc>
            </a:pPr>
            <a:r>
              <a:rPr lang="en-US" u="sng" dirty="0" smtClean="0"/>
              <a:t>No blood</a:t>
            </a:r>
            <a:r>
              <a:rPr lang="en-US" dirty="0" smtClean="0"/>
              <a:t> goes into the Most Holy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Picture of what they </a:t>
            </a:r>
            <a:r>
              <a:rPr lang="en-US" u="sng" dirty="0" smtClean="0"/>
              <a:t>will</a:t>
            </a:r>
            <a:r>
              <a:rPr lang="en-US" dirty="0" smtClean="0"/>
              <a:t> do in the narrow way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Does </a:t>
            </a:r>
            <a:r>
              <a:rPr lang="en-US" b="1" u="sng" dirty="0" smtClean="0"/>
              <a:t>not</a:t>
            </a:r>
            <a:r>
              <a:rPr lang="en-US" dirty="0" smtClean="0"/>
              <a:t> show expiation or the kingdom work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Day of Atonement – Lev 16 – Yom Kippur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9516"/>
            <a:ext cx="8515351" cy="48176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/>
              <a:t>Israel is in their sins – no relationship with God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/>
              <a:t>Dependent on the priests - </a:t>
            </a:r>
            <a:r>
              <a:rPr lang="en-US" sz="2600" u="sng" dirty="0" smtClean="0"/>
              <a:t>establish</a:t>
            </a:r>
            <a:r>
              <a:rPr lang="en-US" sz="2600" dirty="0" smtClean="0"/>
              <a:t> relationship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/>
              <a:t>Cast – Moses, Aaron, Fit Man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/>
              <a:t>Israel </a:t>
            </a:r>
            <a:r>
              <a:rPr lang="en-US" sz="2600" dirty="0"/>
              <a:t>is </a:t>
            </a:r>
            <a:r>
              <a:rPr lang="en-US" sz="2600" u="sng" dirty="0"/>
              <a:t>not</a:t>
            </a:r>
            <a:r>
              <a:rPr lang="en-US" sz="2600" dirty="0"/>
              <a:t> </a:t>
            </a:r>
            <a:r>
              <a:rPr lang="en-US" sz="2600" dirty="0" smtClean="0"/>
              <a:t>involved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Day of Atonement – Lev 16 – Yom Kippur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84093"/>
            <a:ext cx="8207922" cy="53477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Garments – </a:t>
            </a:r>
            <a:r>
              <a:rPr lang="en-US" u="sng" dirty="0" smtClean="0"/>
              <a:t>Linen Garments</a:t>
            </a:r>
            <a:r>
              <a:rPr lang="en-US" dirty="0" smtClean="0"/>
              <a:t> – only time used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Animals </a:t>
            </a:r>
            <a:endParaRPr lang="en-US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Bullock, Lords’ Goat  - Sin offerings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Two Rams – burnt offerings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Scapegoat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Locations – Court, Holy, Most Holy, Outside the Camp, 			  &amp; Wilderness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 16 – Bullock &amp; Lord’s Goat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3366"/>
            <a:ext cx="7886700" cy="55346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Shows different </a:t>
            </a:r>
            <a:r>
              <a:rPr lang="en-US" u="sng" dirty="0" smtClean="0"/>
              <a:t>qualities</a:t>
            </a:r>
            <a:r>
              <a:rPr lang="en-US" dirty="0" smtClean="0"/>
              <a:t> of the sacrifices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Bullock – larger – much fat – zeal – Jesus alone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Incense – Holy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Blood – Most Holy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Lord’s goat – smaller – less fat </a:t>
            </a:r>
            <a:r>
              <a:rPr lang="en-US" dirty="0"/>
              <a:t>– </a:t>
            </a:r>
            <a:r>
              <a:rPr lang="en-US" dirty="0" smtClean="0"/>
              <a:t>zeal – Body of Christ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Blood of both </a:t>
            </a:r>
            <a:r>
              <a:rPr lang="en-US" dirty="0"/>
              <a:t>– Most Holy</a:t>
            </a:r>
          </a:p>
          <a:p>
            <a:pPr>
              <a:lnSpc>
                <a:spcPct val="150000"/>
              </a:lnSpc>
            </a:pPr>
            <a:r>
              <a:rPr lang="en-US" u="sng" dirty="0" smtClean="0"/>
              <a:t>Both</a:t>
            </a:r>
            <a:r>
              <a:rPr lang="en-US" dirty="0" smtClean="0"/>
              <a:t> part of the </a:t>
            </a:r>
            <a:r>
              <a:rPr lang="en-US" u="sng" dirty="0"/>
              <a:t>S</a:t>
            </a:r>
            <a:r>
              <a:rPr lang="en-US" u="sng" dirty="0" smtClean="0"/>
              <a:t>in Offering</a:t>
            </a:r>
          </a:p>
          <a:p>
            <a:pPr>
              <a:lnSpc>
                <a:spcPct val="150000"/>
              </a:lnSpc>
            </a:pPr>
            <a:r>
              <a:rPr lang="en-US" u="sng" dirty="0" smtClean="0"/>
              <a:t>Three fires</a:t>
            </a:r>
            <a:r>
              <a:rPr lang="en-US" dirty="0" smtClean="0"/>
              <a:t> – Court, Outside Camp, </a:t>
            </a:r>
            <a:r>
              <a:rPr lang="en-US" u="sng" dirty="0" smtClean="0"/>
              <a:t>Holy</a:t>
            </a:r>
            <a:r>
              <a:rPr lang="en-US" dirty="0" smtClean="0"/>
              <a:t> – God’s 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3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Importance of Leviticus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Key to understanding deep truths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Paul…</a:t>
            </a:r>
          </a:p>
          <a:p>
            <a:pPr marL="6858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1Co </a:t>
            </a:r>
            <a:r>
              <a:rPr lang="en-US" sz="2400" dirty="0">
                <a:solidFill>
                  <a:srgbClr val="0000FF"/>
                </a:solidFill>
              </a:rPr>
              <a:t>10:11  Now all these things happened unto them for </a:t>
            </a:r>
            <a:r>
              <a:rPr lang="en-US" sz="2400" u="sng" dirty="0">
                <a:solidFill>
                  <a:srgbClr val="0000FF"/>
                </a:solidFill>
              </a:rPr>
              <a:t>examples</a:t>
            </a:r>
            <a:r>
              <a:rPr lang="en-US" sz="2400" dirty="0">
                <a:solidFill>
                  <a:srgbClr val="0000FF"/>
                </a:solidFill>
              </a:rPr>
              <a:t>: and they are written </a:t>
            </a:r>
            <a:r>
              <a:rPr lang="en-US" sz="2400" u="sng" dirty="0">
                <a:solidFill>
                  <a:srgbClr val="0000FF"/>
                </a:solidFill>
              </a:rPr>
              <a:t>for our admonition</a:t>
            </a:r>
            <a:r>
              <a:rPr lang="en-US" sz="2400" dirty="0">
                <a:solidFill>
                  <a:srgbClr val="0000FF"/>
                </a:solidFill>
              </a:rPr>
              <a:t>, upon whom the ends of the world </a:t>
            </a:r>
            <a:r>
              <a:rPr lang="en-US" sz="2400" dirty="0" smtClean="0">
                <a:solidFill>
                  <a:srgbClr val="0000FF"/>
                </a:solidFill>
              </a:rPr>
              <a:t>[age] are </a:t>
            </a:r>
            <a:r>
              <a:rPr lang="en-US" sz="2400" dirty="0">
                <a:solidFill>
                  <a:srgbClr val="0000FF"/>
                </a:solidFill>
              </a:rPr>
              <a:t>come.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End of the Age – after 1874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Br Russell – meat in due season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Scapegoat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3366"/>
            <a:ext cx="8419557" cy="553463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Not in Lev 8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consecration to the scapegoat class – Great Company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Casting lots – God doesn’t Choose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“Iniquities” of Israel confessed – not just “sins”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(H5771</a:t>
            </a:r>
            <a:r>
              <a:rPr lang="en-US" sz="2400" dirty="0" smtClean="0"/>
              <a:t>) “Perversity”, “mischief” – those that knew better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Partially willful sins against light and knowledge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Goat released live – NO blood in the Most Holy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NO part in sin offering – NO part in Seed of Abraham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(See R4273, R4651, R5873,)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Lev 16 – Expiation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54232"/>
            <a:ext cx="7886700" cy="520376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FF"/>
                </a:solidFill>
              </a:rPr>
              <a:t>Heb 9:22  </a:t>
            </a:r>
            <a:r>
              <a:rPr lang="en-US" dirty="0">
                <a:solidFill>
                  <a:srgbClr val="0000FF"/>
                </a:solidFill>
              </a:rPr>
              <a:t>And almost all things are by the law purged with blood; and </a:t>
            </a:r>
            <a:r>
              <a:rPr lang="en-US" u="sng" dirty="0">
                <a:solidFill>
                  <a:srgbClr val="0000FF"/>
                </a:solidFill>
              </a:rPr>
              <a:t>without shedding of blood is no remission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</a:rPr>
              <a:t>Lev 16:17  </a:t>
            </a:r>
            <a:r>
              <a:rPr lang="en-US" dirty="0" smtClean="0">
                <a:solidFill>
                  <a:srgbClr val="0000FF"/>
                </a:solidFill>
              </a:rPr>
              <a:t>…to </a:t>
            </a:r>
            <a:r>
              <a:rPr lang="en-US" dirty="0">
                <a:solidFill>
                  <a:srgbClr val="0000FF"/>
                </a:solidFill>
              </a:rPr>
              <a:t>make an atonement in the </a:t>
            </a:r>
            <a:r>
              <a:rPr lang="en-US" dirty="0" smtClean="0">
                <a:solidFill>
                  <a:srgbClr val="0000FF"/>
                </a:solidFill>
              </a:rPr>
              <a:t>[Most] holy </a:t>
            </a:r>
            <a:r>
              <a:rPr lang="en-US" i="1" dirty="0">
                <a:solidFill>
                  <a:srgbClr val="0000FF"/>
                </a:solidFill>
              </a:rPr>
              <a:t>place</a:t>
            </a:r>
            <a:r>
              <a:rPr lang="en-US" dirty="0">
                <a:solidFill>
                  <a:srgbClr val="0000FF"/>
                </a:solidFill>
              </a:rPr>
              <a:t>, until he come out, and have made an </a:t>
            </a:r>
            <a:r>
              <a:rPr lang="en-US" u="sng" dirty="0">
                <a:solidFill>
                  <a:srgbClr val="0000FF"/>
                </a:solidFill>
              </a:rPr>
              <a:t>atonement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u="sng" dirty="0" smtClean="0">
                <a:solidFill>
                  <a:srgbClr val="0000FF"/>
                </a:solidFill>
              </a:rPr>
              <a:t>expiation</a:t>
            </a:r>
            <a:r>
              <a:rPr lang="en-US" dirty="0" smtClean="0">
                <a:solidFill>
                  <a:srgbClr val="0000FF"/>
                </a:solidFill>
              </a:rPr>
              <a:t>) for </a:t>
            </a:r>
            <a:r>
              <a:rPr lang="en-US" dirty="0">
                <a:solidFill>
                  <a:srgbClr val="0000FF"/>
                </a:solidFill>
              </a:rPr>
              <a:t>himself, and for his household, and for all the congregation of Israel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</a:rPr>
              <a:t>Lev 16:27  And the </a:t>
            </a:r>
            <a:r>
              <a:rPr lang="en-US" u="sng" dirty="0">
                <a:solidFill>
                  <a:srgbClr val="0000FF"/>
                </a:solidFill>
              </a:rPr>
              <a:t>bullock </a:t>
            </a:r>
            <a:r>
              <a:rPr lang="en-US" i="1" u="sng" dirty="0">
                <a:solidFill>
                  <a:srgbClr val="0000FF"/>
                </a:solidFill>
              </a:rPr>
              <a:t>for</a:t>
            </a:r>
            <a:r>
              <a:rPr lang="en-US" u="sng" dirty="0">
                <a:solidFill>
                  <a:srgbClr val="0000FF"/>
                </a:solidFill>
              </a:rPr>
              <a:t> the sin offering, and the goat </a:t>
            </a:r>
            <a:r>
              <a:rPr lang="en-US" i="1" u="sng" dirty="0">
                <a:solidFill>
                  <a:srgbClr val="0000FF"/>
                </a:solidFill>
              </a:rPr>
              <a:t>for</a:t>
            </a:r>
            <a:r>
              <a:rPr lang="en-US" u="sng" dirty="0">
                <a:solidFill>
                  <a:srgbClr val="0000FF"/>
                </a:solidFill>
              </a:rPr>
              <a:t> the sin offering, whose blood was brought in to make atonement (expiation) </a:t>
            </a:r>
            <a:r>
              <a:rPr lang="en-US" u="sng" dirty="0" smtClean="0">
                <a:solidFill>
                  <a:srgbClr val="0000FF"/>
                </a:solidFill>
              </a:rPr>
              <a:t>in </a:t>
            </a:r>
            <a:r>
              <a:rPr lang="en-US" u="sng" dirty="0">
                <a:solidFill>
                  <a:srgbClr val="0000FF"/>
                </a:solidFill>
              </a:rPr>
              <a:t>the </a:t>
            </a:r>
            <a:r>
              <a:rPr lang="en-US" u="sng" dirty="0" smtClean="0">
                <a:solidFill>
                  <a:srgbClr val="0000FF"/>
                </a:solidFill>
              </a:rPr>
              <a:t>[Most] holy</a:t>
            </a:r>
            <a:r>
              <a:rPr lang="en-US" dirty="0" smtClean="0">
                <a:solidFill>
                  <a:srgbClr val="0000FF"/>
                </a:solidFill>
              </a:rPr>
              <a:t>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8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Lev 16 – Expiation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2631"/>
            <a:ext cx="7886700" cy="503069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u="sng" dirty="0" smtClean="0"/>
              <a:t>Blood</a:t>
            </a:r>
            <a:r>
              <a:rPr lang="en-US" dirty="0" smtClean="0"/>
              <a:t> goes into the </a:t>
            </a:r>
            <a:r>
              <a:rPr lang="en-US" u="sng" dirty="0" smtClean="0"/>
              <a:t>Most Holy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u="sng" dirty="0" smtClean="0"/>
              <a:t>Satisfaction of Justice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Cast:  </a:t>
            </a:r>
            <a:r>
              <a:rPr lang="en-US" u="sng" dirty="0" smtClean="0"/>
              <a:t>Moses</a:t>
            </a:r>
            <a:r>
              <a:rPr lang="en-US" dirty="0" smtClean="0"/>
              <a:t>,  </a:t>
            </a:r>
            <a:r>
              <a:rPr lang="en-US" u="sng" dirty="0" smtClean="0"/>
              <a:t>Aaron</a:t>
            </a:r>
            <a:r>
              <a:rPr lang="en-US" dirty="0" smtClean="0"/>
              <a:t>  &amp;  “</a:t>
            </a:r>
            <a:r>
              <a:rPr lang="en-US" u="sng" dirty="0" smtClean="0"/>
              <a:t>Fit Man</a:t>
            </a:r>
            <a:r>
              <a:rPr lang="en-US" dirty="0" smtClean="0"/>
              <a:t>”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Aaron Changes garments – to Glory &amp; Beauty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Then… Burnt Offerings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u="sng" dirty="0" smtClean="0"/>
              <a:t>No</a:t>
            </a:r>
            <a:r>
              <a:rPr lang="en-US" dirty="0" smtClean="0"/>
              <a:t> blessing of the people – the “</a:t>
            </a:r>
            <a:r>
              <a:rPr lang="en-US" u="sng" dirty="0" smtClean="0"/>
              <a:t>People</a:t>
            </a:r>
            <a:r>
              <a:rPr lang="en-US" dirty="0" smtClean="0"/>
              <a:t>” </a:t>
            </a:r>
            <a:r>
              <a:rPr lang="en-US" u="sng" dirty="0" smtClean="0"/>
              <a:t>not involved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Understood </a:t>
            </a:r>
            <a:r>
              <a:rPr lang="en-US" u="sng" dirty="0" smtClean="0"/>
              <a:t>only</a:t>
            </a:r>
            <a:r>
              <a:rPr lang="en-US" dirty="0" smtClean="0"/>
              <a:t> by those who </a:t>
            </a:r>
            <a:r>
              <a:rPr lang="en-US" u="sng" dirty="0" smtClean="0"/>
              <a:t>enter</a:t>
            </a:r>
            <a:r>
              <a:rPr lang="en-US" dirty="0" smtClean="0"/>
              <a:t> the Holy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 16 – Unseen by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8310"/>
            <a:ext cx="7886700" cy="4997669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Is the </a:t>
            </a:r>
            <a:r>
              <a:rPr lang="en-US" u="sng" dirty="0" smtClean="0"/>
              <a:t>world aware </a:t>
            </a:r>
            <a:r>
              <a:rPr lang="en-US" dirty="0" smtClean="0"/>
              <a:t>of what Jesus did?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Do they understand…</a:t>
            </a:r>
          </a:p>
          <a:p>
            <a:pPr lvl="2">
              <a:spcAft>
                <a:spcPts val="2400"/>
              </a:spcAft>
            </a:pPr>
            <a:r>
              <a:rPr lang="en-US" sz="2400" dirty="0" smtClean="0"/>
              <a:t>the </a:t>
            </a:r>
            <a:r>
              <a:rPr lang="en-US" sz="2400" u="sng" dirty="0" smtClean="0"/>
              <a:t>Ransom</a:t>
            </a:r>
            <a:r>
              <a:rPr lang="en-US" sz="2400" dirty="0" smtClean="0"/>
              <a:t>?</a:t>
            </a:r>
          </a:p>
          <a:p>
            <a:pPr lvl="2">
              <a:spcAft>
                <a:spcPts val="2400"/>
              </a:spcAft>
            </a:pPr>
            <a:r>
              <a:rPr lang="en-US" sz="2400" dirty="0" smtClean="0"/>
              <a:t>the </a:t>
            </a:r>
            <a:r>
              <a:rPr lang="en-US" sz="2400" u="sng" dirty="0" smtClean="0"/>
              <a:t>Body</a:t>
            </a:r>
            <a:r>
              <a:rPr lang="en-US" sz="2400" dirty="0" smtClean="0"/>
              <a:t> of Christ?</a:t>
            </a:r>
          </a:p>
          <a:p>
            <a:pPr lvl="2">
              <a:spcAft>
                <a:spcPts val="2400"/>
              </a:spcAft>
            </a:pPr>
            <a:r>
              <a:rPr lang="en-US" sz="2400" dirty="0" smtClean="0"/>
              <a:t>the sin offering?</a:t>
            </a:r>
          </a:p>
          <a:p>
            <a:pPr lvl="2">
              <a:spcAft>
                <a:spcPts val="2400"/>
              </a:spcAft>
            </a:pPr>
            <a:r>
              <a:rPr lang="en-US" sz="2400" dirty="0" smtClean="0"/>
              <a:t>the ~2000 year delay?</a:t>
            </a:r>
          </a:p>
          <a:p>
            <a:pPr>
              <a:spcAft>
                <a:spcPts val="2400"/>
              </a:spcAft>
            </a:pPr>
            <a:r>
              <a:rPr lang="en-US" u="sng" dirty="0" smtClean="0"/>
              <a:t>No</a:t>
            </a:r>
            <a:r>
              <a:rPr lang="en-US" dirty="0" smtClean="0"/>
              <a:t>! The world is </a:t>
            </a:r>
            <a:r>
              <a:rPr lang="en-US" u="sng" dirty="0" smtClean="0"/>
              <a:t>completely</a:t>
            </a:r>
            <a:r>
              <a:rPr lang="en-US" dirty="0" smtClean="0"/>
              <a:t> unaware!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 Leviticus 8  &amp;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18442"/>
            <a:ext cx="7886700" cy="451682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Lev 8 – </a:t>
            </a:r>
            <a:r>
              <a:rPr lang="en-US" u="sng" dirty="0" smtClean="0"/>
              <a:t>contract</a:t>
            </a:r>
            <a:r>
              <a:rPr lang="en-US" dirty="0" smtClean="0"/>
              <a:t> between each of the Christ Head &amp; Body and God – </a:t>
            </a:r>
            <a:r>
              <a:rPr lang="en-US" u="sng" dirty="0" smtClean="0"/>
              <a:t>exact same covenant </a:t>
            </a:r>
            <a:r>
              <a:rPr lang="en-US" dirty="0" smtClean="0"/>
              <a:t>– “Aaron and his sons”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 Lev 16 – the expiation of sin, during the age of sacrifice, </a:t>
            </a:r>
            <a:r>
              <a:rPr lang="en-US" u="sng" dirty="0" smtClean="0"/>
              <a:t>hidden</a:t>
            </a:r>
            <a:r>
              <a:rPr lang="en-US" dirty="0" smtClean="0"/>
              <a:t> from the world – </a:t>
            </a:r>
            <a:r>
              <a:rPr lang="en-US" u="sng" dirty="0" smtClean="0"/>
              <a:t>satisfaction of Justice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solidFill>
                  <a:srgbClr val="0000FF"/>
                </a:solidFill>
              </a:rPr>
              <a:t>Lev 16:30  For on that day shall </a:t>
            </a:r>
            <a:r>
              <a:rPr lang="en-US" i="1" dirty="0">
                <a:solidFill>
                  <a:srgbClr val="0000FF"/>
                </a:solidFill>
              </a:rPr>
              <a:t>the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priest</a:t>
            </a:r>
            <a:r>
              <a:rPr lang="en-US" dirty="0">
                <a:solidFill>
                  <a:srgbClr val="0000FF"/>
                </a:solidFill>
              </a:rPr>
              <a:t> make an </a:t>
            </a:r>
            <a:r>
              <a:rPr lang="en-US" u="sng" dirty="0">
                <a:solidFill>
                  <a:srgbClr val="0000FF"/>
                </a:solidFill>
              </a:rPr>
              <a:t>atonement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for </a:t>
            </a:r>
            <a:r>
              <a:rPr lang="en-US" dirty="0">
                <a:solidFill>
                  <a:srgbClr val="0000FF"/>
                </a:solidFill>
              </a:rPr>
              <a:t>you, to cleanse you, </a:t>
            </a:r>
            <a:r>
              <a:rPr lang="en-US" i="1" dirty="0">
                <a:solidFill>
                  <a:srgbClr val="0000FF"/>
                </a:solidFill>
              </a:rPr>
              <a:t>that</a:t>
            </a:r>
            <a:r>
              <a:rPr lang="en-US" dirty="0">
                <a:solidFill>
                  <a:srgbClr val="0000FF"/>
                </a:solidFill>
              </a:rPr>
              <a:t> ye may be clean from all your sins before the LORD. 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Stay Tuned for Part 2…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3843776"/>
          </a:xfrm>
        </p:spPr>
        <p:txBody>
          <a:bodyPr>
            <a:normAutofit/>
          </a:bodyPr>
          <a:lstStyle/>
          <a:p>
            <a:r>
              <a:rPr lang="en-US" dirty="0" smtClean="0"/>
              <a:t>Leviticus Insights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Chapters 8-16-9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Importance of Leviticus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Key to understanding deep truths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Paul…</a:t>
            </a:r>
          </a:p>
          <a:p>
            <a:pPr marL="6858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1Co </a:t>
            </a:r>
            <a:r>
              <a:rPr lang="en-US" sz="2400" dirty="0">
                <a:solidFill>
                  <a:srgbClr val="0000FF"/>
                </a:solidFill>
              </a:rPr>
              <a:t>10:11  Now all these things happened unto them for </a:t>
            </a:r>
            <a:r>
              <a:rPr lang="en-US" sz="2400" u="sng" dirty="0">
                <a:solidFill>
                  <a:srgbClr val="0000FF"/>
                </a:solidFill>
              </a:rPr>
              <a:t>examples</a:t>
            </a:r>
            <a:r>
              <a:rPr lang="en-US" sz="2400" dirty="0">
                <a:solidFill>
                  <a:srgbClr val="0000FF"/>
                </a:solidFill>
              </a:rPr>
              <a:t>: and they are written </a:t>
            </a:r>
            <a:r>
              <a:rPr lang="en-US" sz="2400" u="sng" dirty="0">
                <a:solidFill>
                  <a:srgbClr val="0000FF"/>
                </a:solidFill>
              </a:rPr>
              <a:t>for our admonition</a:t>
            </a:r>
            <a:r>
              <a:rPr lang="en-US" sz="2400" dirty="0">
                <a:solidFill>
                  <a:srgbClr val="0000FF"/>
                </a:solidFill>
              </a:rPr>
              <a:t>, upon whom the ends of the world </a:t>
            </a:r>
            <a:r>
              <a:rPr lang="en-US" sz="2400" dirty="0" smtClean="0">
                <a:solidFill>
                  <a:srgbClr val="0000FF"/>
                </a:solidFill>
              </a:rPr>
              <a:t>[age] are </a:t>
            </a:r>
            <a:r>
              <a:rPr lang="en-US" sz="2400" dirty="0">
                <a:solidFill>
                  <a:srgbClr val="0000FF"/>
                </a:solidFill>
              </a:rPr>
              <a:t>come.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End of the Age – after 1874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Br Russell – meat in due season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9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Paul in Hebrews…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8126"/>
            <a:ext cx="7886700" cy="543409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</a:rPr>
              <a:t>Heb 9:13  For if the </a:t>
            </a:r>
            <a:r>
              <a:rPr lang="en-US" u="sng" dirty="0">
                <a:solidFill>
                  <a:srgbClr val="0000FF"/>
                </a:solidFill>
              </a:rPr>
              <a:t>blood of bulls and of goats</a:t>
            </a:r>
            <a:r>
              <a:rPr lang="en-US" dirty="0">
                <a:solidFill>
                  <a:srgbClr val="0000FF"/>
                </a:solidFill>
              </a:rPr>
              <a:t>, and the ashes of a heifer sprinkling the unclean, </a:t>
            </a:r>
            <a:r>
              <a:rPr lang="en-US" u="sng" dirty="0">
                <a:solidFill>
                  <a:srgbClr val="0000FF"/>
                </a:solidFill>
              </a:rPr>
              <a:t>sanctifieth to the purifying of the flesh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FF"/>
                </a:solidFill>
              </a:rPr>
              <a:t>Heb 9:14  </a:t>
            </a:r>
            <a:r>
              <a:rPr lang="en-US" u="sng" dirty="0" smtClean="0">
                <a:solidFill>
                  <a:srgbClr val="0000FF"/>
                </a:solidFill>
              </a:rPr>
              <a:t>How much more shall the blood of Christ</a:t>
            </a:r>
            <a:r>
              <a:rPr lang="en-US" dirty="0" smtClean="0">
                <a:solidFill>
                  <a:srgbClr val="0000FF"/>
                </a:solidFill>
              </a:rPr>
              <a:t>, who through the eternal Spirit offered himself without spot to God, purge your conscience from dead works to serve the living God?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FF"/>
                </a:solidFill>
              </a:rPr>
              <a:t>Heb </a:t>
            </a:r>
            <a:r>
              <a:rPr lang="en-US" dirty="0">
                <a:solidFill>
                  <a:srgbClr val="0000FF"/>
                </a:solidFill>
              </a:rPr>
              <a:t>9:23  It was therefore necessary that </a:t>
            </a:r>
            <a:r>
              <a:rPr lang="en-US" u="sng" dirty="0">
                <a:solidFill>
                  <a:srgbClr val="0000FF"/>
                </a:solidFill>
              </a:rPr>
              <a:t>the patterns 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u="sng" dirty="0">
                <a:solidFill>
                  <a:srgbClr val="0000FF"/>
                </a:solidFill>
              </a:rPr>
              <a:t>types</a:t>
            </a:r>
            <a:r>
              <a:rPr lang="en-US" dirty="0">
                <a:solidFill>
                  <a:srgbClr val="0000FF"/>
                </a:solidFill>
              </a:rPr>
              <a:t>) of things in the heavens should be </a:t>
            </a:r>
            <a:r>
              <a:rPr lang="en-US" u="sng" dirty="0">
                <a:solidFill>
                  <a:srgbClr val="0000FF"/>
                </a:solidFill>
              </a:rPr>
              <a:t>purified with</a:t>
            </a:r>
            <a:r>
              <a:rPr lang="en-US" dirty="0">
                <a:solidFill>
                  <a:srgbClr val="0000FF"/>
                </a:solidFill>
              </a:rPr>
              <a:t> these (</a:t>
            </a:r>
            <a:r>
              <a:rPr lang="en-US" u="sng" dirty="0">
                <a:solidFill>
                  <a:srgbClr val="0000FF"/>
                </a:solidFill>
              </a:rPr>
              <a:t>the blood of Bulls and Goats</a:t>
            </a:r>
            <a:r>
              <a:rPr lang="en-US" dirty="0">
                <a:solidFill>
                  <a:srgbClr val="0000FF"/>
                </a:solidFill>
              </a:rPr>
              <a:t>); but the </a:t>
            </a:r>
            <a:r>
              <a:rPr lang="en-US" u="sng" dirty="0">
                <a:solidFill>
                  <a:srgbClr val="0000FF"/>
                </a:solidFill>
              </a:rPr>
              <a:t>heavenly things themselves with better sacrifices than these</a:t>
            </a:r>
            <a:r>
              <a:rPr lang="en-US" dirty="0">
                <a:solidFill>
                  <a:srgbClr val="0000FF"/>
                </a:solidFill>
              </a:rPr>
              <a:t> (</a:t>
            </a:r>
            <a:r>
              <a:rPr lang="en-US" u="sng" dirty="0">
                <a:solidFill>
                  <a:srgbClr val="0000FF"/>
                </a:solidFill>
              </a:rPr>
              <a:t>the blood of Christ</a:t>
            </a:r>
            <a:r>
              <a:rPr lang="en-US" dirty="0">
                <a:solidFill>
                  <a:srgbClr val="0000FF"/>
                </a:solidFill>
              </a:rPr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Paul in Romans…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810"/>
            <a:ext cx="7886700" cy="51382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FF"/>
                </a:solidFill>
              </a:rPr>
              <a:t>Rom </a:t>
            </a:r>
            <a:r>
              <a:rPr lang="en-US" dirty="0">
                <a:solidFill>
                  <a:srgbClr val="0000FF"/>
                </a:solidFill>
              </a:rPr>
              <a:t>8:3  NASB For what the Law could not do, weak as it was through the flesh, God did: sending His own Son in the likeness of sinful flesh and </a:t>
            </a:r>
            <a:r>
              <a:rPr lang="en-US" u="sng" dirty="0">
                <a:solidFill>
                  <a:srgbClr val="0000FF"/>
                </a:solidFill>
              </a:rPr>
              <a:t>as an offering for </a:t>
            </a:r>
            <a:r>
              <a:rPr lang="en-US" u="sng" dirty="0" smtClean="0">
                <a:solidFill>
                  <a:srgbClr val="0000FF"/>
                </a:solidFill>
              </a:rPr>
              <a:t>sin</a:t>
            </a:r>
            <a:r>
              <a:rPr lang="en-US" dirty="0" smtClean="0">
                <a:solidFill>
                  <a:srgbClr val="0000FF"/>
                </a:solidFill>
              </a:rPr>
              <a:t>…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Rom </a:t>
            </a:r>
            <a:r>
              <a:rPr lang="en-US" dirty="0">
                <a:solidFill>
                  <a:srgbClr val="0000FF"/>
                </a:solidFill>
              </a:rPr>
              <a:t>6:3  Know ye not, that </a:t>
            </a:r>
            <a:r>
              <a:rPr lang="en-US" u="sng" dirty="0">
                <a:solidFill>
                  <a:srgbClr val="0000FF"/>
                </a:solidFill>
              </a:rPr>
              <a:t>so many of us as were baptized into Jesus Christ were baptized into </a:t>
            </a:r>
            <a:r>
              <a:rPr lang="en-US" b="1" u="sng" dirty="0">
                <a:solidFill>
                  <a:srgbClr val="0000FF"/>
                </a:solidFill>
              </a:rPr>
              <a:t>his death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The body of Christ are a part of the </a:t>
            </a:r>
            <a:r>
              <a:rPr lang="en-US" b="1" dirty="0" smtClean="0"/>
              <a:t>sin-offering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9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Paul Continues…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5564"/>
            <a:ext cx="7886700" cy="532084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Rom </a:t>
            </a:r>
            <a:r>
              <a:rPr lang="en-US" dirty="0">
                <a:solidFill>
                  <a:srgbClr val="0000FF"/>
                </a:solidFill>
              </a:rPr>
              <a:t>12:1  </a:t>
            </a:r>
            <a:r>
              <a:rPr lang="en-US" dirty="0" smtClean="0">
                <a:solidFill>
                  <a:srgbClr val="0000FF"/>
                </a:solidFill>
              </a:rPr>
              <a:t>…</a:t>
            </a:r>
            <a:r>
              <a:rPr lang="en-US" u="sng" dirty="0" smtClean="0">
                <a:solidFill>
                  <a:srgbClr val="0000FF"/>
                </a:solidFill>
              </a:rPr>
              <a:t>present </a:t>
            </a:r>
            <a:r>
              <a:rPr lang="en-US" u="sng" dirty="0">
                <a:solidFill>
                  <a:srgbClr val="0000FF"/>
                </a:solidFill>
              </a:rPr>
              <a:t>your bodies a living </a:t>
            </a:r>
            <a:r>
              <a:rPr lang="en-US" u="sng" dirty="0" smtClean="0">
                <a:solidFill>
                  <a:srgbClr val="0000FF"/>
                </a:solidFill>
              </a:rPr>
              <a:t>sacrifice…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To be part of this </a:t>
            </a:r>
            <a:r>
              <a:rPr lang="en-US" b="1" dirty="0" smtClean="0"/>
              <a:t>sin-offering</a:t>
            </a:r>
          </a:p>
          <a:p>
            <a:endParaRPr lang="en-US" dirty="0" smtClean="0"/>
          </a:p>
          <a:p>
            <a:r>
              <a:rPr lang="en-US" dirty="0" smtClean="0"/>
              <a:t>But Jesus alone provided the ransom…</a:t>
            </a:r>
          </a:p>
          <a:p>
            <a:endParaRPr lang="en-US" dirty="0" smtClean="0"/>
          </a:p>
          <a:p>
            <a:r>
              <a:rPr lang="en-US" dirty="0"/>
              <a:t>1Ti 2:5  For </a:t>
            </a:r>
            <a:r>
              <a:rPr lang="en-US" i="1" dirty="0"/>
              <a:t>there</a:t>
            </a:r>
            <a:r>
              <a:rPr lang="en-US" dirty="0"/>
              <a:t> </a:t>
            </a:r>
            <a:r>
              <a:rPr lang="en-US" i="1" dirty="0"/>
              <a:t>is</a:t>
            </a:r>
            <a:r>
              <a:rPr lang="en-US" dirty="0"/>
              <a:t> one God, and one mediator between God and men, the man Christ Jesus; </a:t>
            </a:r>
          </a:p>
          <a:p>
            <a:pPr marL="169863" indent="0">
              <a:buNone/>
            </a:pPr>
            <a:r>
              <a:rPr lang="en-US" dirty="0"/>
              <a:t>1Ti 2:6  Who gave himself a </a:t>
            </a:r>
            <a:r>
              <a:rPr lang="en-US" b="1" u="sng" dirty="0"/>
              <a:t>ransom for all</a:t>
            </a:r>
            <a:r>
              <a:rPr lang="en-US" dirty="0"/>
              <a:t>, to be </a:t>
            </a:r>
            <a:r>
              <a:rPr lang="en-US" dirty="0" smtClean="0"/>
              <a:t>testified </a:t>
            </a:r>
            <a:r>
              <a:rPr lang="en-US" dirty="0"/>
              <a:t>in due time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church is part of this “</a:t>
            </a:r>
            <a:r>
              <a:rPr lang="en-US" b="1" u="sng" dirty="0" smtClean="0"/>
              <a:t>all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2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Paul in Hebrews…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5563"/>
            <a:ext cx="7886700" cy="553243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</a:rPr>
              <a:t>Heb 9:13  For if the </a:t>
            </a:r>
            <a:r>
              <a:rPr lang="en-US" u="sng" dirty="0">
                <a:solidFill>
                  <a:srgbClr val="0000FF"/>
                </a:solidFill>
              </a:rPr>
              <a:t>blood of bulls and of goats</a:t>
            </a:r>
            <a:r>
              <a:rPr lang="en-US" dirty="0">
                <a:solidFill>
                  <a:srgbClr val="0000FF"/>
                </a:solidFill>
              </a:rPr>
              <a:t>, and the ashes of a heifer sprinkling the unclean, </a:t>
            </a:r>
            <a:r>
              <a:rPr lang="en-US" u="sng" dirty="0">
                <a:solidFill>
                  <a:srgbClr val="0000FF"/>
                </a:solidFill>
              </a:rPr>
              <a:t>sanctifieth to the purifying of the flesh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FF"/>
                </a:solidFill>
              </a:rPr>
              <a:t>Heb 9:14  </a:t>
            </a:r>
            <a:r>
              <a:rPr lang="en-US" u="sng" dirty="0" smtClean="0">
                <a:solidFill>
                  <a:srgbClr val="0000FF"/>
                </a:solidFill>
              </a:rPr>
              <a:t>How much more shall the blood of Christ</a:t>
            </a:r>
            <a:r>
              <a:rPr lang="en-US" dirty="0" smtClean="0">
                <a:solidFill>
                  <a:srgbClr val="0000FF"/>
                </a:solidFill>
              </a:rPr>
              <a:t>, who through the eternal Spirit offered himself without spot to God, purge your conscience from dead works to serve the living God?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FF"/>
                </a:solidFill>
              </a:rPr>
              <a:t>Heb </a:t>
            </a:r>
            <a:r>
              <a:rPr lang="en-US" dirty="0">
                <a:solidFill>
                  <a:srgbClr val="0000FF"/>
                </a:solidFill>
              </a:rPr>
              <a:t>9:23  It was therefore necessary that </a:t>
            </a:r>
            <a:r>
              <a:rPr lang="en-US" u="sng" dirty="0">
                <a:solidFill>
                  <a:srgbClr val="0000FF"/>
                </a:solidFill>
              </a:rPr>
              <a:t>the patterns 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u="sng" dirty="0">
                <a:solidFill>
                  <a:srgbClr val="0000FF"/>
                </a:solidFill>
              </a:rPr>
              <a:t>types</a:t>
            </a:r>
            <a:r>
              <a:rPr lang="en-US" dirty="0">
                <a:solidFill>
                  <a:srgbClr val="0000FF"/>
                </a:solidFill>
              </a:rPr>
              <a:t>) of things in the heavens should be </a:t>
            </a:r>
            <a:r>
              <a:rPr lang="en-US" u="sng" dirty="0">
                <a:solidFill>
                  <a:srgbClr val="0000FF"/>
                </a:solidFill>
              </a:rPr>
              <a:t>purified with</a:t>
            </a:r>
            <a:r>
              <a:rPr lang="en-US" dirty="0">
                <a:solidFill>
                  <a:srgbClr val="0000FF"/>
                </a:solidFill>
              </a:rPr>
              <a:t> these (</a:t>
            </a:r>
            <a:r>
              <a:rPr lang="en-US" u="sng" dirty="0">
                <a:solidFill>
                  <a:srgbClr val="0000FF"/>
                </a:solidFill>
              </a:rPr>
              <a:t>the blood of Bulls and Goats</a:t>
            </a:r>
            <a:r>
              <a:rPr lang="en-US" dirty="0">
                <a:solidFill>
                  <a:srgbClr val="0000FF"/>
                </a:solidFill>
              </a:rPr>
              <a:t>); but the </a:t>
            </a:r>
            <a:r>
              <a:rPr lang="en-US" u="sng" dirty="0">
                <a:solidFill>
                  <a:srgbClr val="0000FF"/>
                </a:solidFill>
              </a:rPr>
              <a:t>heavenly things themselves with better sacrifices than these</a:t>
            </a:r>
            <a:r>
              <a:rPr lang="en-US" dirty="0">
                <a:solidFill>
                  <a:srgbClr val="0000FF"/>
                </a:solidFill>
              </a:rPr>
              <a:t> (</a:t>
            </a:r>
            <a:r>
              <a:rPr lang="en-US" u="sng" dirty="0">
                <a:solidFill>
                  <a:srgbClr val="0000FF"/>
                </a:solidFill>
              </a:rPr>
              <a:t>the blood of Christ</a:t>
            </a:r>
            <a:r>
              <a:rPr lang="en-US" dirty="0">
                <a:solidFill>
                  <a:srgbClr val="0000FF"/>
                </a:solidFill>
              </a:rPr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Result of this Understanding…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2597"/>
            <a:ext cx="7886700" cy="50214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u="sng" dirty="0" smtClean="0"/>
              <a:t>Tabernacle Shadows of the Better Sacrifices</a:t>
            </a:r>
            <a:r>
              <a:rPr lang="en-US" sz="2400" dirty="0" smtClean="0"/>
              <a:t> - 1881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Israelites, Levites and the Priesthood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Consecrating the Priesthood </a:t>
            </a:r>
            <a:r>
              <a:rPr lang="en-US" dirty="0"/>
              <a:t> – </a:t>
            </a:r>
            <a:r>
              <a:rPr lang="en-US" dirty="0" smtClean="0"/>
              <a:t> </a:t>
            </a:r>
            <a:r>
              <a:rPr lang="en-US" sz="2400" dirty="0" smtClean="0"/>
              <a:t>Lev 8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Great Day of </a:t>
            </a:r>
            <a:r>
              <a:rPr lang="en-US" dirty="0" smtClean="0"/>
              <a:t>Atonement </a:t>
            </a:r>
            <a:r>
              <a:rPr lang="en-US" dirty="0"/>
              <a:t> – </a:t>
            </a:r>
            <a:r>
              <a:rPr lang="en-US" dirty="0" smtClean="0"/>
              <a:t> Lev 16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Another Type of the Atonement </a:t>
            </a:r>
            <a:r>
              <a:rPr lang="en-US" dirty="0"/>
              <a:t>Sacrifices  – </a:t>
            </a:r>
            <a:r>
              <a:rPr lang="en-US" dirty="0" smtClean="0"/>
              <a:t> Lev 9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More…</a:t>
            </a:r>
          </a:p>
          <a:p>
            <a:pPr>
              <a:lnSpc>
                <a:spcPct val="150000"/>
              </a:lnSpc>
            </a:pPr>
            <a:r>
              <a:rPr lang="en-US" sz="2400" b="1" u="sng" dirty="0" smtClean="0"/>
              <a:t>Focus??</a:t>
            </a:r>
            <a:endParaRPr lang="en-US" sz="24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5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 9</a:t>
            </a:r>
            <a:br>
              <a:rPr lang="en-US" dirty="0" smtClean="0"/>
            </a:br>
            <a:r>
              <a:rPr lang="en-US" dirty="0" smtClean="0"/>
              <a:t>“Another Type of the Atonement Sacrifices”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7606"/>
            <a:ext cx="7886700" cy="47631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R5391 – Leviticus Nine and Sixteen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Lev </a:t>
            </a:r>
            <a:r>
              <a:rPr lang="en-US" dirty="0"/>
              <a:t>16 – “necessary that a </a:t>
            </a:r>
            <a:r>
              <a:rPr lang="en-US" u="sng" dirty="0"/>
              <a:t>sacrifice for sins </a:t>
            </a:r>
            <a:r>
              <a:rPr lang="en-US" dirty="0"/>
              <a:t>should be offered on behalf of mankind, in order </a:t>
            </a:r>
            <a:r>
              <a:rPr lang="en-US" u="sng" dirty="0"/>
              <a:t>to permit</a:t>
            </a:r>
            <a:r>
              <a:rPr lang="en-US" dirty="0"/>
              <a:t> them to come to Restitution blessing</a:t>
            </a:r>
            <a:r>
              <a:rPr lang="en-US" dirty="0" smtClean="0"/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Lev 9 – “It was necessary that Jesus and His followers should suffer and enter into their glory.”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“…</a:t>
            </a:r>
            <a:r>
              <a:rPr lang="en-US" dirty="0"/>
              <a:t>the sacrifices of  Leviticus 9 and 16 are identical sacrifices, accomplished in this same antitypical Atonement Day--the Gospel Age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4160"/>
            <a:ext cx="7886700" cy="57438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dirty="0" smtClean="0"/>
              <a:t>Type - R5391 </a:t>
            </a:r>
            <a:r>
              <a:rPr lang="en-US" dirty="0"/>
              <a:t>- </a:t>
            </a:r>
            <a:r>
              <a:rPr lang="en-US" dirty="0" smtClean="0"/>
              <a:t>repeated when </a:t>
            </a:r>
            <a:r>
              <a:rPr lang="en-US" dirty="0"/>
              <a:t>a </a:t>
            </a:r>
            <a:r>
              <a:rPr lang="en-US" b="1" u="sng" dirty="0" smtClean="0"/>
              <a:t>High Priest </a:t>
            </a:r>
            <a:r>
              <a:rPr lang="en-US" dirty="0"/>
              <a:t>should die and his successor in the office should be </a:t>
            </a:r>
            <a:r>
              <a:rPr lang="en-US" b="1" u="sng" dirty="0" smtClean="0"/>
              <a:t>Inaugurated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dirty="0" smtClean="0"/>
              <a:t> Antitype - Work of High Priest </a:t>
            </a:r>
            <a:r>
              <a:rPr lang="en-US" u="sng" dirty="0" smtClean="0"/>
              <a:t>both sides the Veil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dirty="0" smtClean="0"/>
              <a:t>Sacrificing – Glorification – Blessing the people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dirty="0" smtClean="0"/>
              <a:t>Bullock – Goat – (No Scapegoat)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dirty="0" smtClean="0"/>
              <a:t>Meal offering &amp; Peace offering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u="sng" dirty="0" smtClean="0"/>
              <a:t>Aaron’s</a:t>
            </a:r>
            <a:r>
              <a:rPr lang="en-US" dirty="0" smtClean="0"/>
              <a:t> Blessing, then </a:t>
            </a:r>
            <a:r>
              <a:rPr lang="en-US" u="sng" dirty="0" smtClean="0"/>
              <a:t>Moses’ &amp; Aaron’s</a:t>
            </a:r>
            <a:r>
              <a:rPr lang="en-US" dirty="0" smtClean="0"/>
              <a:t> Blessing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u="sng" dirty="0" smtClean="0"/>
              <a:t>Glory of the Lord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dirty="0" smtClean="0"/>
              <a:t>Fire out from before the Lord – People shout &amp; fall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 9 – Viewpoint??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Leviticus 9 and 16 are </a:t>
            </a:r>
            <a:r>
              <a:rPr lang="en-US" u="sng" dirty="0"/>
              <a:t>identical </a:t>
            </a:r>
            <a:r>
              <a:rPr lang="en-US" u="sng" dirty="0" smtClean="0"/>
              <a:t>sacrifices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/>
              <a:t>accomplished</a:t>
            </a:r>
            <a:r>
              <a:rPr lang="en-US" dirty="0"/>
              <a:t> in this same antitypical Atonement </a:t>
            </a:r>
            <a:r>
              <a:rPr lang="en-US" dirty="0" smtClean="0"/>
              <a:t>Day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T79… 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/>
              <a:t>“more </a:t>
            </a:r>
            <a:r>
              <a:rPr lang="en-US" sz="2400" dirty="0"/>
              <a:t>condensed </a:t>
            </a:r>
            <a:r>
              <a:rPr lang="en-US" sz="2400" b="1" u="sng" dirty="0"/>
              <a:t>picture</a:t>
            </a:r>
            <a:r>
              <a:rPr lang="en-US" sz="2400" dirty="0"/>
              <a:t> of the work and </a:t>
            </a:r>
            <a:r>
              <a:rPr lang="en-US" sz="2400" dirty="0" smtClean="0"/>
              <a:t>      		     sacrifices </a:t>
            </a:r>
            <a:r>
              <a:rPr lang="en-US" sz="2400" dirty="0"/>
              <a:t>of </a:t>
            </a:r>
            <a:r>
              <a:rPr lang="en-US" sz="2400" dirty="0" smtClean="0"/>
              <a:t>Atonement”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/>
              <a:t>“another </a:t>
            </a:r>
            <a:r>
              <a:rPr lang="en-US" sz="2400" b="1" u="sng" dirty="0"/>
              <a:t>picture</a:t>
            </a:r>
            <a:r>
              <a:rPr lang="en-US" sz="2400" dirty="0"/>
              <a:t> of the Atonement </a:t>
            </a:r>
            <a:r>
              <a:rPr lang="en-US" sz="2400" dirty="0" smtClean="0"/>
              <a:t>sacrifices”</a:t>
            </a:r>
            <a:endParaRPr lang="en-US" sz="2400" dirty="0"/>
          </a:p>
          <a:p>
            <a:r>
              <a:rPr lang="en-US" dirty="0" smtClean="0"/>
              <a:t>But…What is the </a:t>
            </a:r>
            <a:r>
              <a:rPr lang="en-US" u="sng" dirty="0" smtClean="0"/>
              <a:t>Viewpoint</a:t>
            </a:r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World’s Attention…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035" y="1680654"/>
            <a:ext cx="7886700" cy="525498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Christ Head and Body Glorified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Speak through the Ancient Worthies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God’s Plan of Ransom &amp; Restitution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Learn what </a:t>
            </a:r>
            <a:r>
              <a:rPr lang="en-US" u="sng" dirty="0" smtClean="0"/>
              <a:t>has</a:t>
            </a:r>
            <a:r>
              <a:rPr lang="en-US" dirty="0" smtClean="0"/>
              <a:t> happened &amp; what </a:t>
            </a:r>
            <a:r>
              <a:rPr lang="en-US" u="sng" dirty="0" smtClean="0"/>
              <a:t>will</a:t>
            </a:r>
            <a:r>
              <a:rPr lang="en-US" dirty="0" smtClean="0"/>
              <a:t> happen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Value of the Law – Letter &amp; Spirit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New Law Covenant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Both </a:t>
            </a:r>
            <a:r>
              <a:rPr lang="en-US" u="sng" dirty="0" smtClean="0"/>
              <a:t>Recognition</a:t>
            </a:r>
            <a:r>
              <a:rPr lang="en-US" dirty="0" smtClean="0"/>
              <a:t> and </a:t>
            </a:r>
            <a:r>
              <a:rPr lang="en-US" u="sng" dirty="0" smtClean="0"/>
              <a:t>Appreciation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Through </a:t>
            </a:r>
            <a:r>
              <a:rPr lang="en-US" u="sng" dirty="0" smtClean="0"/>
              <a:t>entire</a:t>
            </a:r>
            <a:r>
              <a:rPr lang="en-US" dirty="0" smtClean="0"/>
              <a:t> Mediation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9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Leviticus Chapter 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2146"/>
            <a:ext cx="7886700" cy="53498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After “</a:t>
            </a:r>
            <a:r>
              <a:rPr lang="en-US" u="sng" dirty="0" smtClean="0"/>
              <a:t>seven</a:t>
            </a:r>
            <a:r>
              <a:rPr lang="en-US" dirty="0" smtClean="0"/>
              <a:t> days of consecration” of Lev 8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solidFill>
                  <a:srgbClr val="0000FF"/>
                </a:solidFill>
              </a:rPr>
              <a:t>Lev 9:1  And it came to pass on the </a:t>
            </a:r>
            <a:r>
              <a:rPr lang="en-US" b="1" u="sng" dirty="0">
                <a:solidFill>
                  <a:srgbClr val="0000FF"/>
                </a:solidFill>
              </a:rPr>
              <a:t>eighth day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that</a:t>
            </a:r>
            <a:r>
              <a:rPr lang="en-US" dirty="0">
                <a:solidFill>
                  <a:srgbClr val="0000FF"/>
                </a:solidFill>
              </a:rPr>
              <a:t> Moses called Aaron and his sons</a:t>
            </a:r>
            <a:r>
              <a:rPr lang="en-US" dirty="0" smtClean="0">
                <a:solidFill>
                  <a:srgbClr val="0000FF"/>
                </a:solidFill>
              </a:rPr>
              <a:t>…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Does the </a:t>
            </a:r>
            <a:r>
              <a:rPr lang="en-US" u="sng" dirty="0" smtClean="0"/>
              <a:t>world</a:t>
            </a:r>
            <a:r>
              <a:rPr lang="en-US" dirty="0" smtClean="0"/>
              <a:t> see the age of sacrifice?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B104 – “</a:t>
            </a:r>
            <a:r>
              <a:rPr lang="en-US" u="sng" dirty="0" smtClean="0"/>
              <a:t>the </a:t>
            </a:r>
            <a:r>
              <a:rPr lang="en-US" u="sng" dirty="0"/>
              <a:t>Gospel Age being merely an intervening parenthesis</a:t>
            </a:r>
            <a:r>
              <a:rPr lang="en-US" dirty="0"/>
              <a:t>, during which the bride of Christ is selected, to be associated with her Lord in the great </a:t>
            </a:r>
            <a:r>
              <a:rPr lang="en-US" dirty="0" smtClean="0"/>
              <a:t>work </a:t>
            </a:r>
            <a:r>
              <a:rPr lang="en-US" dirty="0"/>
              <a:t>of restitution which he comes to </a:t>
            </a:r>
            <a:r>
              <a:rPr lang="en-US" dirty="0" smtClean="0"/>
              <a:t>accomplish.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R3321- THE </a:t>
            </a:r>
            <a:r>
              <a:rPr lang="en-US" dirty="0"/>
              <a:t>GOSPEL AGE A </a:t>
            </a:r>
            <a:r>
              <a:rPr lang="en-US" dirty="0" smtClean="0"/>
              <a:t>PARENTHESIS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Unseen “Parenthesis”… </a:t>
            </a:r>
            <a:r>
              <a:rPr lang="en-US" b="1" dirty="0" smtClean="0"/>
              <a:t>Lev 8</a:t>
            </a:r>
            <a:r>
              <a:rPr lang="en-US" dirty="0" smtClean="0"/>
              <a:t> – (Lev 16) – </a:t>
            </a:r>
            <a:r>
              <a:rPr lang="en-US" b="1" dirty="0" smtClean="0"/>
              <a:t>Lev 9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 9 – Who is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0668"/>
            <a:ext cx="7886700" cy="534987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solidFill>
                  <a:srgbClr val="0000FF"/>
                </a:solidFill>
              </a:rPr>
              <a:t>Lev 9:1  And it came to pass on the eighth day, </a:t>
            </a:r>
            <a:r>
              <a:rPr lang="en-US" i="1" dirty="0">
                <a:solidFill>
                  <a:srgbClr val="0000FF"/>
                </a:solidFill>
              </a:rPr>
              <a:t>that</a:t>
            </a:r>
            <a:r>
              <a:rPr lang="en-US" dirty="0">
                <a:solidFill>
                  <a:srgbClr val="0000FF"/>
                </a:solidFill>
              </a:rPr>
              <a:t> Moses called </a:t>
            </a:r>
            <a:r>
              <a:rPr lang="en-US" b="1" u="sng" dirty="0">
                <a:solidFill>
                  <a:srgbClr val="0000FF"/>
                </a:solidFill>
              </a:rPr>
              <a:t>Aaron and his </a:t>
            </a:r>
            <a:r>
              <a:rPr lang="en-US" b="1" u="sng" dirty="0" smtClean="0">
                <a:solidFill>
                  <a:srgbClr val="0000FF"/>
                </a:solidFill>
              </a:rPr>
              <a:t>sons</a:t>
            </a:r>
            <a:r>
              <a:rPr lang="en-US" dirty="0" smtClean="0">
                <a:solidFill>
                  <a:srgbClr val="0000FF"/>
                </a:solidFill>
              </a:rPr>
              <a:t>…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Aaron is in the garments of Glory &amp; Beauty as in Lev 8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T36p2 - As </a:t>
            </a:r>
            <a:r>
              <a:rPr lang="en-US" dirty="0"/>
              <a:t>Aaron stood there clothed in those beautiful robes so typically significant, and was anointed with the holy oil, </a:t>
            </a:r>
            <a:r>
              <a:rPr lang="en-US" u="sng" dirty="0"/>
              <a:t>his head represented Jesus</a:t>
            </a:r>
            <a:r>
              <a:rPr lang="en-US" dirty="0"/>
              <a:t>, the Head of the Priesthood, while </a:t>
            </a:r>
            <a:r>
              <a:rPr lang="en-US" u="sng" dirty="0"/>
              <a:t>his body represented the Church</a:t>
            </a:r>
            <a:r>
              <a:rPr lang="en-US" dirty="0"/>
              <a:t>, </a:t>
            </a:r>
            <a:r>
              <a:rPr lang="en-US" u="sng" dirty="0"/>
              <a:t>complete in Christ</a:t>
            </a:r>
            <a:r>
              <a:rPr lang="en-US" dirty="0"/>
              <a:t>. How impressive and significant a type of the world's High Priest, undefiled, and clothed with power and authority to </a:t>
            </a:r>
            <a:r>
              <a:rPr lang="en-US" u="sng" dirty="0"/>
              <a:t>fulfil Jehovah's covenants</a:t>
            </a:r>
            <a:r>
              <a:rPr lang="en-US" dirty="0"/>
              <a:t>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 9 – Who is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8126"/>
            <a:ext cx="7886700" cy="446041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</a:rPr>
              <a:t>Lev 9:1  Now it came about on the eighth day that Moses called Aaron and his sons and </a:t>
            </a:r>
            <a:r>
              <a:rPr lang="en-US" b="1" u="sng" dirty="0">
                <a:solidFill>
                  <a:srgbClr val="0000FF"/>
                </a:solidFill>
              </a:rPr>
              <a:t>the elders of Israel</a:t>
            </a:r>
            <a:r>
              <a:rPr lang="en-US" b="1" dirty="0">
                <a:solidFill>
                  <a:srgbClr val="0000FF"/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/>
              <a:t>Heb 11:1-2</a:t>
            </a:r>
            <a:r>
              <a:rPr lang="en-US" dirty="0" smtClean="0"/>
              <a:t>  </a:t>
            </a:r>
            <a:r>
              <a:rPr lang="en-US" dirty="0"/>
              <a:t>Now faith is the substance of things hoped for, the evidence of things not seen. </a:t>
            </a:r>
            <a:r>
              <a:rPr lang="en-US" dirty="0" smtClean="0"/>
              <a:t>For </a:t>
            </a:r>
            <a:r>
              <a:rPr lang="en-US" dirty="0"/>
              <a:t>by it the </a:t>
            </a:r>
            <a:r>
              <a:rPr lang="en-US" u="sng" dirty="0"/>
              <a:t>elders obtained a good report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Ancient Worthies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 9 – Who is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8125"/>
            <a:ext cx="7886700" cy="5017365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Lev </a:t>
            </a:r>
            <a:r>
              <a:rPr lang="en-US" dirty="0" smtClean="0"/>
              <a:t>9:2-4  (a manifest of the animals required)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</a:rPr>
              <a:t>Lev 9:5  And they brought </a:t>
            </a:r>
            <a:r>
              <a:rPr lang="en-US" i="1" dirty="0">
                <a:solidFill>
                  <a:srgbClr val="0000FF"/>
                </a:solidFill>
              </a:rPr>
              <a:t>that</a:t>
            </a:r>
            <a:r>
              <a:rPr lang="en-US" dirty="0">
                <a:solidFill>
                  <a:srgbClr val="0000FF"/>
                </a:solidFill>
              </a:rPr>
              <a:t> which Moses commanded before the tabernacle of the congregation: and </a:t>
            </a:r>
            <a:r>
              <a:rPr lang="en-US" b="1" u="sng" dirty="0">
                <a:solidFill>
                  <a:srgbClr val="0000FF"/>
                </a:solidFill>
              </a:rPr>
              <a:t>all the congregation drew near and stood before the LORD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endParaRPr lang="en-US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Picturing the world of mankind…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</a:rPr>
              <a:t>Lev 9:6  And Moses said, This </a:t>
            </a:r>
            <a:r>
              <a:rPr lang="en-US" i="1" dirty="0">
                <a:solidFill>
                  <a:srgbClr val="0000FF"/>
                </a:solidFill>
              </a:rPr>
              <a:t>is</a:t>
            </a:r>
            <a:r>
              <a:rPr lang="en-US" dirty="0">
                <a:solidFill>
                  <a:srgbClr val="0000FF"/>
                </a:solidFill>
              </a:rPr>
              <a:t> the thing which the LORD commanded that ye should do: and the </a:t>
            </a:r>
            <a:r>
              <a:rPr lang="en-US" u="sng" dirty="0">
                <a:solidFill>
                  <a:srgbClr val="0000FF"/>
                </a:solidFill>
              </a:rPr>
              <a:t>glory of the LORD shall appear unto </a:t>
            </a:r>
            <a:r>
              <a:rPr lang="en-US" sz="3200" b="1" u="sng" dirty="0">
                <a:solidFill>
                  <a:srgbClr val="0000FF"/>
                </a:solidFill>
              </a:rPr>
              <a:t>you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Atonement Sacrifices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1510"/>
            <a:ext cx="7886700" cy="549712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solidFill>
                  <a:srgbClr val="0000FF"/>
                </a:solidFill>
              </a:rPr>
              <a:t>Lev 9:7  And Moses said unto Aaron, Go unto the altar, and offer thy </a:t>
            </a:r>
            <a:r>
              <a:rPr lang="en-US" u="sng" dirty="0">
                <a:solidFill>
                  <a:srgbClr val="0000FF"/>
                </a:solidFill>
              </a:rPr>
              <a:t>sin offering</a:t>
            </a:r>
            <a:r>
              <a:rPr lang="en-US" dirty="0">
                <a:solidFill>
                  <a:srgbClr val="0000FF"/>
                </a:solidFill>
              </a:rPr>
              <a:t>, and thy burnt offering, and make an atonement for thyself, and for the people: and offer the offering of the people, and </a:t>
            </a:r>
            <a:r>
              <a:rPr lang="en-US" u="sng" dirty="0">
                <a:solidFill>
                  <a:srgbClr val="0000FF"/>
                </a:solidFill>
              </a:rPr>
              <a:t>make an atonement for </a:t>
            </a:r>
            <a:r>
              <a:rPr lang="en-US" u="sng" dirty="0" smtClean="0">
                <a:solidFill>
                  <a:srgbClr val="0000FF"/>
                </a:solidFill>
              </a:rPr>
              <a:t>them</a:t>
            </a:r>
            <a:r>
              <a:rPr lang="en-US" dirty="0" smtClean="0">
                <a:solidFill>
                  <a:srgbClr val="0000FF"/>
                </a:solidFill>
              </a:rPr>
              <a:t>…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Lev 9:8-14 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Calf (bullock) slain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Blood – horns of the Altar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Organs &amp; fat burned on Altar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Flesh &amp; hide burned outside camp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Burnt offering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4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Paul in Romans…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8126"/>
            <a:ext cx="7886700" cy="51382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FF"/>
                </a:solidFill>
              </a:rPr>
              <a:t>Rom </a:t>
            </a:r>
            <a:r>
              <a:rPr lang="en-US" dirty="0">
                <a:solidFill>
                  <a:srgbClr val="0000FF"/>
                </a:solidFill>
              </a:rPr>
              <a:t>8:3  NASB For what the Law could not do, weak as it was through the flesh, God did: sending His own Son in the likeness of sinful flesh and </a:t>
            </a:r>
            <a:r>
              <a:rPr lang="en-US" u="sng" dirty="0">
                <a:solidFill>
                  <a:srgbClr val="0000FF"/>
                </a:solidFill>
              </a:rPr>
              <a:t>as an offering for </a:t>
            </a:r>
            <a:r>
              <a:rPr lang="en-US" u="sng" dirty="0" smtClean="0">
                <a:solidFill>
                  <a:srgbClr val="0000FF"/>
                </a:solidFill>
              </a:rPr>
              <a:t>sin</a:t>
            </a:r>
            <a:r>
              <a:rPr lang="en-US" dirty="0" smtClean="0">
                <a:solidFill>
                  <a:srgbClr val="0000FF"/>
                </a:solidFill>
              </a:rPr>
              <a:t>…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Rom </a:t>
            </a:r>
            <a:r>
              <a:rPr lang="en-US" dirty="0">
                <a:solidFill>
                  <a:srgbClr val="0000FF"/>
                </a:solidFill>
              </a:rPr>
              <a:t>6:3  Know ye not, that </a:t>
            </a:r>
            <a:r>
              <a:rPr lang="en-US" u="sng" dirty="0">
                <a:solidFill>
                  <a:srgbClr val="0000FF"/>
                </a:solidFill>
              </a:rPr>
              <a:t>so many of us as were baptized into Jesus Christ were baptized into </a:t>
            </a:r>
            <a:r>
              <a:rPr lang="en-US" b="1" u="sng" dirty="0">
                <a:solidFill>
                  <a:srgbClr val="0000FF"/>
                </a:solidFill>
              </a:rPr>
              <a:t>his death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The body of Christ are a part of the </a:t>
            </a:r>
            <a:r>
              <a:rPr lang="en-US" b="1" dirty="0" smtClean="0"/>
              <a:t>sin-offering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Atonement Sacrifice…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3200" dirty="0" smtClean="0"/>
              <a:t>Recounted to Mankind – the Bullock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6370"/>
            <a:ext cx="7886700" cy="540163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Jesus gave up his humanity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Calf (bullock) slain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Gladly laid down is life – his will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Blood – horns of the Altar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Sacrificed best powers with zeal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Organs &amp; fat burned on Altar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With the ignominy of the world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Flesh &amp; hide burned outside camp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Accepted by God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Burnt offering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Atonement Sacrifices…</a:t>
            </a:r>
            <a:br>
              <a:rPr lang="en-US" dirty="0"/>
            </a:br>
            <a:r>
              <a:rPr lang="en-US" dirty="0"/>
              <a:t>      Recounted to Mankind – the </a:t>
            </a:r>
            <a:r>
              <a:rPr lang="en-US" dirty="0" smtClean="0"/>
              <a:t>Goat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6044"/>
            <a:ext cx="7886700" cy="497932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Goat – sin offering for people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Slain and offered </a:t>
            </a:r>
            <a:r>
              <a:rPr lang="en-US" dirty="0"/>
              <a:t>– same </a:t>
            </a:r>
            <a:r>
              <a:rPr lang="en-US" dirty="0" smtClean="0"/>
              <a:t>manner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Burnt offering – same manner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The Body of Christ 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Gladly laid down their life – will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Best powers with zeal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With ignominy of the world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Acceptable to God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 (Meal) </a:t>
            </a:r>
            <a:r>
              <a:rPr lang="en-US" dirty="0"/>
              <a:t>Offering  – </a:t>
            </a:r>
            <a:r>
              <a:rPr lang="en-US" dirty="0" smtClean="0"/>
              <a:t> Lev </a:t>
            </a:r>
            <a:r>
              <a:rPr lang="en-US" dirty="0"/>
              <a:t>9:17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00FF"/>
                </a:solidFill>
              </a:rPr>
              <a:t>“And </a:t>
            </a:r>
            <a:r>
              <a:rPr lang="en-US" dirty="0">
                <a:solidFill>
                  <a:srgbClr val="0000FF"/>
                </a:solidFill>
              </a:rPr>
              <a:t>he brought the meat </a:t>
            </a:r>
            <a:r>
              <a:rPr lang="en-US" dirty="0" smtClean="0">
                <a:solidFill>
                  <a:srgbClr val="0000FF"/>
                </a:solidFill>
              </a:rPr>
              <a:t>(meal) offering</a:t>
            </a:r>
            <a:r>
              <a:rPr lang="en-US" dirty="0">
                <a:solidFill>
                  <a:srgbClr val="0000FF"/>
                </a:solidFill>
              </a:rPr>
              <a:t>, and took a handful thereof, and burnt </a:t>
            </a:r>
            <a:r>
              <a:rPr lang="en-US" i="1" dirty="0">
                <a:solidFill>
                  <a:srgbClr val="0000FF"/>
                </a:solidFill>
              </a:rPr>
              <a:t>it</a:t>
            </a:r>
            <a:r>
              <a:rPr lang="en-US" dirty="0">
                <a:solidFill>
                  <a:srgbClr val="0000FF"/>
                </a:solidFill>
              </a:rPr>
              <a:t> upon the </a:t>
            </a:r>
            <a:r>
              <a:rPr lang="en-US" dirty="0" smtClean="0">
                <a:solidFill>
                  <a:srgbClr val="0000FF"/>
                </a:solidFill>
              </a:rPr>
              <a:t>altar…”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(No comments in the TS Lev 9 Chapter)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T98 – “</a:t>
            </a:r>
            <a:r>
              <a:rPr lang="en-US" dirty="0"/>
              <a:t>They probably represented </a:t>
            </a:r>
            <a:r>
              <a:rPr lang="en-US" u="sng" dirty="0"/>
              <a:t>praises and worship </a:t>
            </a:r>
            <a:r>
              <a:rPr lang="en-US" u="sng" dirty="0" smtClean="0"/>
              <a:t>offered </a:t>
            </a:r>
            <a:r>
              <a:rPr lang="en-US" u="sng" dirty="0"/>
              <a:t>to the </a:t>
            </a:r>
            <a:r>
              <a:rPr lang="en-US" u="sng" dirty="0" smtClean="0"/>
              <a:t>Lord</a:t>
            </a:r>
            <a:r>
              <a:rPr lang="en-US" dirty="0" smtClean="0"/>
              <a:t>”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While sacrificing – Christ Head and Body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Jesus </a:t>
            </a:r>
            <a:r>
              <a:rPr lang="en-US" dirty="0" smtClean="0">
                <a:solidFill>
                  <a:srgbClr val="0000FF"/>
                </a:solidFill>
              </a:rPr>
              <a:t>“I delight to do thy will, O my God” </a:t>
            </a:r>
            <a:r>
              <a:rPr lang="en-US" dirty="0" smtClean="0"/>
              <a:t>Psa 40:8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Paul and Silas </a:t>
            </a:r>
            <a:r>
              <a:rPr lang="en-US" dirty="0"/>
              <a:t>– in prison with </a:t>
            </a:r>
            <a:r>
              <a:rPr lang="en-US" dirty="0" smtClean="0"/>
              <a:t>backs bleeding, </a:t>
            </a:r>
            <a:r>
              <a:rPr lang="en-US" dirty="0"/>
              <a:t>feet fast in the stocks. </a:t>
            </a:r>
            <a:r>
              <a:rPr lang="en-US" dirty="0" smtClean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sang praises unto </a:t>
            </a:r>
            <a:r>
              <a:rPr lang="en-US" dirty="0" smtClean="0">
                <a:solidFill>
                  <a:srgbClr val="0000FF"/>
                </a:solidFill>
              </a:rPr>
              <a:t>God” </a:t>
            </a:r>
            <a:r>
              <a:rPr lang="en-US" dirty="0" smtClean="0"/>
              <a:t>Acts 16:23-25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Offering  –  Lev 9:18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986"/>
            <a:ext cx="7886700" cy="55804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00FF"/>
                </a:solidFill>
              </a:rPr>
              <a:t>“He </a:t>
            </a:r>
            <a:r>
              <a:rPr lang="en-US" dirty="0">
                <a:solidFill>
                  <a:srgbClr val="0000FF"/>
                </a:solidFill>
              </a:rPr>
              <a:t>slew also the bullock and the ram </a:t>
            </a:r>
            <a:r>
              <a:rPr lang="en-US" i="1" dirty="0">
                <a:solidFill>
                  <a:srgbClr val="0000FF"/>
                </a:solidFill>
              </a:rPr>
              <a:t>for</a:t>
            </a:r>
            <a:r>
              <a:rPr lang="en-US" dirty="0">
                <a:solidFill>
                  <a:srgbClr val="0000FF"/>
                </a:solidFill>
              </a:rPr>
              <a:t> a sacrifice of </a:t>
            </a:r>
            <a:r>
              <a:rPr lang="en-US" u="sng" dirty="0">
                <a:solidFill>
                  <a:srgbClr val="0000FF"/>
                </a:solidFill>
              </a:rPr>
              <a:t>peace offerings</a:t>
            </a:r>
            <a:r>
              <a:rPr lang="en-US" dirty="0">
                <a:solidFill>
                  <a:srgbClr val="0000FF"/>
                </a:solidFill>
              </a:rPr>
              <a:t>, which </a:t>
            </a:r>
            <a:r>
              <a:rPr lang="en-US" i="1" dirty="0">
                <a:solidFill>
                  <a:srgbClr val="0000FF"/>
                </a:solidFill>
              </a:rPr>
              <a:t>was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u="sng" dirty="0">
                <a:solidFill>
                  <a:srgbClr val="0000FF"/>
                </a:solidFill>
              </a:rPr>
              <a:t>for the </a:t>
            </a:r>
            <a:r>
              <a:rPr lang="en-US" u="sng" dirty="0" smtClean="0">
                <a:solidFill>
                  <a:srgbClr val="0000FF"/>
                </a:solidFill>
              </a:rPr>
              <a:t>people</a:t>
            </a:r>
            <a:r>
              <a:rPr lang="en-US" dirty="0" smtClean="0">
                <a:solidFill>
                  <a:srgbClr val="0000FF"/>
                </a:solidFill>
              </a:rPr>
              <a:t>…”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T81-82 - “vows</a:t>
            </a:r>
            <a:r>
              <a:rPr lang="en-US" dirty="0"/>
              <a:t>, obligations and </a:t>
            </a:r>
            <a:r>
              <a:rPr lang="en-US" u="sng" dirty="0"/>
              <a:t>covenants assumed by the Priest, based on the </a:t>
            </a:r>
            <a:r>
              <a:rPr lang="en-US" u="sng" dirty="0" smtClean="0"/>
              <a:t>sin-offering</a:t>
            </a:r>
            <a:r>
              <a:rPr lang="en-US" dirty="0" smtClean="0"/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“</a:t>
            </a:r>
            <a:r>
              <a:rPr lang="en-US" b="1" u="sng" dirty="0" smtClean="0"/>
              <a:t>In </a:t>
            </a:r>
            <a:r>
              <a:rPr lang="en-US" b="1" u="sng" dirty="0"/>
              <a:t>the </a:t>
            </a:r>
            <a:r>
              <a:rPr lang="en-US" b="1" u="sng" dirty="0" smtClean="0"/>
              <a:t>type</a:t>
            </a:r>
            <a:r>
              <a:rPr lang="en-US" b="1" dirty="0" smtClean="0"/>
              <a:t> </a:t>
            </a:r>
            <a:r>
              <a:rPr lang="en-US" dirty="0" smtClean="0"/>
              <a:t>the </a:t>
            </a:r>
            <a:r>
              <a:rPr lang="en-US" u="sng" dirty="0"/>
              <a:t>peace</a:t>
            </a:r>
            <a:r>
              <a:rPr lang="en-US" dirty="0"/>
              <a:t> was established between Jehovah and Israel as follows: The </a:t>
            </a:r>
            <a:r>
              <a:rPr lang="en-US" u="sng" dirty="0"/>
              <a:t>sin-offering having been made</a:t>
            </a:r>
            <a:r>
              <a:rPr lang="en-US" dirty="0"/>
              <a:t>...there was </a:t>
            </a:r>
            <a:r>
              <a:rPr lang="en-US" u="sng" dirty="0"/>
              <a:t>peace</a:t>
            </a:r>
            <a:r>
              <a:rPr lang="en-US" dirty="0"/>
              <a:t> between Jehovah and Israel... and they were </a:t>
            </a:r>
            <a:r>
              <a:rPr lang="en-US" u="sng" dirty="0"/>
              <a:t>obligated then</a:t>
            </a:r>
            <a:r>
              <a:rPr lang="en-US" dirty="0"/>
              <a:t> to live obedient to a </a:t>
            </a:r>
            <a:r>
              <a:rPr lang="en-US" u="sng" dirty="0"/>
              <a:t>covenant</a:t>
            </a:r>
            <a:r>
              <a:rPr lang="en-US" dirty="0"/>
              <a:t> based on their forgiveness--i.e., </a:t>
            </a:r>
            <a:r>
              <a:rPr lang="en-US" u="sng" dirty="0"/>
              <a:t>they were to keep the </a:t>
            </a:r>
            <a:r>
              <a:rPr lang="en-US" u="sng" dirty="0" smtClean="0"/>
              <a:t>Law</a:t>
            </a:r>
            <a:r>
              <a:rPr lang="en-US" dirty="0" smtClean="0"/>
              <a:t>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Law Covenant mediated by Moses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Offering  –  Lev 9:18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9823"/>
            <a:ext cx="7886700" cy="525993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T82 - [</a:t>
            </a:r>
            <a:r>
              <a:rPr lang="en-US" b="1" u="sng" dirty="0" smtClean="0"/>
              <a:t>In </a:t>
            </a:r>
            <a:r>
              <a:rPr lang="en-US" b="1" u="sng" dirty="0"/>
              <a:t>the Antitype</a:t>
            </a:r>
            <a:r>
              <a:rPr lang="en-US" dirty="0"/>
              <a:t>] “the Priest is… the mediator of a </a:t>
            </a:r>
            <a:r>
              <a:rPr lang="en-US" u="sng" dirty="0"/>
              <a:t>better covenant</a:t>
            </a:r>
            <a:r>
              <a:rPr lang="en-US" dirty="0"/>
              <a:t>, [New Covenant] under which all people shall be blessed with RESTITUTION, and thus be enabled to obey the perfect law and live forever.”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Mankind will see </a:t>
            </a:r>
            <a:r>
              <a:rPr lang="en-US" u="sng" dirty="0" smtClean="0"/>
              <a:t>Motivation</a:t>
            </a:r>
            <a:r>
              <a:rPr lang="en-US" dirty="0" smtClean="0"/>
              <a:t> of the Christ Head &amp; Body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To Honor and Glorify God…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…And… to </a:t>
            </a:r>
            <a:r>
              <a:rPr lang="en-US" u="sng" dirty="0" smtClean="0"/>
              <a:t>bless all the families of the earth</a:t>
            </a:r>
            <a:r>
              <a:rPr lang="en-US" dirty="0" smtClean="0"/>
              <a:t>!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u="sng" dirty="0" smtClean="0"/>
              <a:t>New</a:t>
            </a:r>
            <a:r>
              <a:rPr lang="en-US" dirty="0" smtClean="0"/>
              <a:t> Law Covenant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u="sng" dirty="0" smtClean="0"/>
              <a:t>Selfless</a:t>
            </a:r>
            <a:r>
              <a:rPr lang="en-US" dirty="0" smtClean="0"/>
              <a:t> sacrificing – to bless </a:t>
            </a:r>
            <a:r>
              <a:rPr lang="en-US" u="sng" dirty="0" smtClean="0"/>
              <a:t>others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1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Aaron’s Blessing  –  Lev 9:22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7608"/>
            <a:ext cx="7886700" cy="487125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Aaron’s hand – blessing the people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 smtClean="0"/>
              <a:t>During</a:t>
            </a:r>
            <a:r>
              <a:rPr lang="en-US" dirty="0" smtClean="0"/>
              <a:t> the sin-offering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T82 – “</a:t>
            </a:r>
            <a:r>
              <a:rPr lang="en-US" dirty="0"/>
              <a:t>a measure of blessing comes upon mankind from the members of the Priest, even </a:t>
            </a:r>
            <a:r>
              <a:rPr lang="en-US" b="1" dirty="0"/>
              <a:t>now</a:t>
            </a:r>
            <a:r>
              <a:rPr lang="en-US" dirty="0"/>
              <a:t>, </a:t>
            </a:r>
            <a:r>
              <a:rPr lang="en-US" u="sng" dirty="0"/>
              <a:t>during</a:t>
            </a:r>
            <a:r>
              <a:rPr lang="en-US" dirty="0"/>
              <a:t> the age of </a:t>
            </a:r>
            <a:r>
              <a:rPr lang="en-US" dirty="0" smtClean="0"/>
              <a:t>sacrifice”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Blessing others </a:t>
            </a:r>
            <a:r>
              <a:rPr lang="en-US" u="sng" dirty="0" smtClean="0"/>
              <a:t>even during persecution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00FF"/>
                </a:solidFill>
              </a:rPr>
              <a:t>“Go, show yourself to the Priests” </a:t>
            </a:r>
            <a:r>
              <a:rPr lang="en-US" dirty="0" smtClean="0"/>
              <a:t>Luke 17:14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 smtClean="0"/>
              <a:t>Anabaptists</a:t>
            </a:r>
            <a:r>
              <a:rPr lang="en-US" dirty="0" smtClean="0"/>
              <a:t> – while burning at the stake – witnessed the truth – and converted </a:t>
            </a:r>
            <a:r>
              <a:rPr lang="en-US" u="sng" dirty="0" smtClean="0"/>
              <a:t>others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6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Moses &amp; Aaron  -  Lev 9:23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5798"/>
            <a:ext cx="7886700" cy="553463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00FF"/>
                </a:solidFill>
              </a:rPr>
              <a:t>“Moses </a:t>
            </a:r>
            <a:r>
              <a:rPr lang="en-US" dirty="0">
                <a:solidFill>
                  <a:srgbClr val="0000FF"/>
                </a:solidFill>
              </a:rPr>
              <a:t>and Aaron went into the tabernacle of the </a:t>
            </a:r>
            <a:r>
              <a:rPr lang="en-US" dirty="0" smtClean="0">
                <a:solidFill>
                  <a:srgbClr val="0000FF"/>
                </a:solidFill>
              </a:rPr>
              <a:t>congregation [Holy], </a:t>
            </a:r>
            <a:r>
              <a:rPr lang="en-US" dirty="0">
                <a:solidFill>
                  <a:srgbClr val="0000FF"/>
                </a:solidFill>
              </a:rPr>
              <a:t>and came </a:t>
            </a:r>
            <a:r>
              <a:rPr lang="en-US" dirty="0" smtClean="0">
                <a:solidFill>
                  <a:srgbClr val="0000FF"/>
                </a:solidFill>
              </a:rPr>
              <a:t>out, </a:t>
            </a:r>
            <a:r>
              <a:rPr lang="en-US" dirty="0">
                <a:solidFill>
                  <a:srgbClr val="0000FF"/>
                </a:solidFill>
              </a:rPr>
              <a:t>and blessed the people</a:t>
            </a:r>
            <a:r>
              <a:rPr lang="en-US" dirty="0" smtClean="0">
                <a:solidFill>
                  <a:srgbClr val="0000FF"/>
                </a:solidFill>
              </a:rPr>
              <a:t>” </a:t>
            </a:r>
          </a:p>
          <a:p>
            <a:pPr marL="17145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Justice is satisfied - the Law – no longer a curse… </a:t>
            </a:r>
            <a:r>
              <a:rPr lang="en-US" dirty="0" smtClean="0">
                <a:solidFill>
                  <a:srgbClr val="0000FF"/>
                </a:solidFill>
              </a:rPr>
              <a:t>“And </a:t>
            </a:r>
            <a:r>
              <a:rPr lang="en-US" dirty="0">
                <a:solidFill>
                  <a:srgbClr val="0000FF"/>
                </a:solidFill>
              </a:rPr>
              <a:t>the commandment, which was ordained to life, I found to be unto death</a:t>
            </a:r>
            <a:r>
              <a:rPr lang="en-US" dirty="0" smtClean="0">
                <a:solidFill>
                  <a:srgbClr val="0000FF"/>
                </a:solidFill>
              </a:rPr>
              <a:t>.” </a:t>
            </a:r>
            <a:r>
              <a:rPr lang="en-US" dirty="0">
                <a:solidFill>
                  <a:srgbClr val="0000FF"/>
                </a:solidFill>
              </a:rPr>
              <a:t>Rom </a:t>
            </a:r>
            <a:r>
              <a:rPr lang="en-US" dirty="0" smtClean="0">
                <a:solidFill>
                  <a:srgbClr val="0000FF"/>
                </a:solidFill>
              </a:rPr>
              <a:t>7:10</a:t>
            </a:r>
            <a:endParaRPr lang="en-US" dirty="0" smtClean="0"/>
          </a:p>
          <a:p>
            <a:pPr marL="17145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00FF"/>
                </a:solidFill>
              </a:rPr>
              <a:t>“Christ </a:t>
            </a:r>
            <a:r>
              <a:rPr lang="en-US" dirty="0">
                <a:solidFill>
                  <a:srgbClr val="0000FF"/>
                </a:solidFill>
              </a:rPr>
              <a:t>hath redeemed us from the curse of the </a:t>
            </a:r>
            <a:r>
              <a:rPr lang="en-US" dirty="0" smtClean="0">
                <a:solidFill>
                  <a:srgbClr val="0000FF"/>
                </a:solidFill>
              </a:rPr>
              <a:t>law” </a:t>
            </a:r>
            <a:r>
              <a:rPr lang="en-US" dirty="0">
                <a:solidFill>
                  <a:srgbClr val="0000FF"/>
                </a:solidFill>
              </a:rPr>
              <a:t>Gal 3:13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Christ </a:t>
            </a:r>
            <a:r>
              <a:rPr lang="en-US" dirty="0"/>
              <a:t>Head &amp; Body </a:t>
            </a:r>
            <a:r>
              <a:rPr lang="en-US" dirty="0" smtClean="0"/>
              <a:t>change of Nature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Now to </a:t>
            </a:r>
            <a:r>
              <a:rPr lang="en-US" u="sng" dirty="0" smtClean="0"/>
              <a:t>Bless</a:t>
            </a:r>
            <a:r>
              <a:rPr lang="en-US" dirty="0" smtClean="0"/>
              <a:t> the people with the Law (Moses)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Letter &amp; Spirit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Understanding &amp; Appreciation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Ability to </a:t>
            </a:r>
            <a:r>
              <a:rPr lang="en-US" sz="2400" b="1" u="sng" dirty="0" smtClean="0"/>
              <a:t>DO</a:t>
            </a:r>
            <a:r>
              <a:rPr lang="en-US" sz="2400" dirty="0" smtClean="0"/>
              <a:t> the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Moses &amp; Aaron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Lev 9:23 – Deu 31:10-12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254" y="1508125"/>
            <a:ext cx="7278066" cy="490023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“Moses </a:t>
            </a:r>
            <a:r>
              <a:rPr lang="en-US" sz="2800" dirty="0">
                <a:solidFill>
                  <a:srgbClr val="0000FF"/>
                </a:solidFill>
              </a:rPr>
              <a:t>commanded </a:t>
            </a:r>
            <a:r>
              <a:rPr lang="en-US" sz="2800" dirty="0" smtClean="0">
                <a:solidFill>
                  <a:srgbClr val="0000FF"/>
                </a:solidFill>
              </a:rPr>
              <a:t>them [the </a:t>
            </a:r>
            <a:r>
              <a:rPr lang="en-US" sz="2800" u="sng" dirty="0" smtClean="0">
                <a:solidFill>
                  <a:srgbClr val="0000FF"/>
                </a:solidFill>
              </a:rPr>
              <a:t>priests</a:t>
            </a:r>
            <a:r>
              <a:rPr lang="en-US" sz="2800" dirty="0" smtClean="0">
                <a:solidFill>
                  <a:srgbClr val="0000FF"/>
                </a:solidFill>
              </a:rPr>
              <a:t>], </a:t>
            </a:r>
            <a:r>
              <a:rPr lang="en-US" sz="2800" dirty="0">
                <a:solidFill>
                  <a:srgbClr val="0000FF"/>
                </a:solidFill>
              </a:rPr>
              <a:t>saying, At the end of </a:t>
            </a:r>
            <a:r>
              <a:rPr lang="en-US" sz="2800" i="1" dirty="0">
                <a:solidFill>
                  <a:srgbClr val="0000FF"/>
                </a:solidFill>
              </a:rPr>
              <a:t>every</a:t>
            </a:r>
            <a:r>
              <a:rPr lang="en-US" sz="2800" dirty="0">
                <a:solidFill>
                  <a:srgbClr val="0000FF"/>
                </a:solidFill>
              </a:rPr>
              <a:t> seven years, </a:t>
            </a:r>
            <a:r>
              <a:rPr lang="en-US" sz="2800" dirty="0" smtClean="0">
                <a:solidFill>
                  <a:srgbClr val="0000FF"/>
                </a:solidFill>
              </a:rPr>
              <a:t>in the solemnity of the </a:t>
            </a:r>
            <a:r>
              <a:rPr lang="en-US" sz="2800" u="sng" dirty="0">
                <a:solidFill>
                  <a:srgbClr val="0000FF"/>
                </a:solidFill>
              </a:rPr>
              <a:t>year of release</a:t>
            </a:r>
            <a:r>
              <a:rPr lang="en-US" sz="2800" dirty="0">
                <a:solidFill>
                  <a:srgbClr val="0000FF"/>
                </a:solidFill>
              </a:rPr>
              <a:t>, in the </a:t>
            </a:r>
            <a:r>
              <a:rPr lang="en-US" sz="2800" u="sng" dirty="0">
                <a:solidFill>
                  <a:srgbClr val="0000FF"/>
                </a:solidFill>
              </a:rPr>
              <a:t>feast of </a:t>
            </a:r>
            <a:r>
              <a:rPr lang="en-US" sz="2800" u="sng" dirty="0" smtClean="0">
                <a:solidFill>
                  <a:srgbClr val="0000FF"/>
                </a:solidFill>
              </a:rPr>
              <a:t>tabernacles</a:t>
            </a:r>
            <a:r>
              <a:rPr lang="en-US" sz="2800" dirty="0" smtClean="0">
                <a:solidFill>
                  <a:srgbClr val="0000FF"/>
                </a:solidFill>
              </a:rPr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>
                <a:solidFill>
                  <a:srgbClr val="0000FF"/>
                </a:solidFill>
              </a:rPr>
              <a:t>When all Israel is come to </a:t>
            </a:r>
            <a:r>
              <a:rPr lang="en-US" sz="2800" u="sng" dirty="0">
                <a:solidFill>
                  <a:srgbClr val="0000FF"/>
                </a:solidFill>
              </a:rPr>
              <a:t>appear before the LORD </a:t>
            </a:r>
            <a:r>
              <a:rPr lang="en-US" sz="2800" dirty="0">
                <a:solidFill>
                  <a:srgbClr val="0000FF"/>
                </a:solidFill>
              </a:rPr>
              <a:t>thy God </a:t>
            </a:r>
            <a:r>
              <a:rPr lang="en-US" sz="2800" u="sng" dirty="0">
                <a:solidFill>
                  <a:srgbClr val="0000FF"/>
                </a:solidFill>
              </a:rPr>
              <a:t>in the place which he shall </a:t>
            </a:r>
            <a:r>
              <a:rPr lang="en-US" sz="2800" u="sng" dirty="0" smtClean="0">
                <a:solidFill>
                  <a:srgbClr val="0000FF"/>
                </a:solidFill>
              </a:rPr>
              <a:t>choose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thou </a:t>
            </a:r>
            <a:r>
              <a:rPr lang="en-US" sz="2800" dirty="0">
                <a:solidFill>
                  <a:srgbClr val="0000FF"/>
                </a:solidFill>
              </a:rPr>
              <a:t>shalt </a:t>
            </a:r>
            <a:r>
              <a:rPr lang="en-US" sz="2800" u="sng" dirty="0">
                <a:solidFill>
                  <a:srgbClr val="0000FF"/>
                </a:solidFill>
              </a:rPr>
              <a:t>read this law before all Israel</a:t>
            </a:r>
            <a:r>
              <a:rPr lang="en-US" sz="2800" dirty="0">
                <a:solidFill>
                  <a:srgbClr val="0000FF"/>
                </a:solidFill>
              </a:rPr>
              <a:t> in their </a:t>
            </a:r>
            <a:r>
              <a:rPr lang="en-US" sz="2800" dirty="0" smtClean="0">
                <a:solidFill>
                  <a:srgbClr val="0000FF"/>
                </a:solidFill>
              </a:rPr>
              <a:t>hearing…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…that </a:t>
            </a:r>
            <a:r>
              <a:rPr lang="en-US" sz="2800" dirty="0">
                <a:solidFill>
                  <a:srgbClr val="0000FF"/>
                </a:solidFill>
              </a:rPr>
              <a:t>they may </a:t>
            </a:r>
            <a:r>
              <a:rPr lang="en-US" sz="2800" u="sng" dirty="0">
                <a:solidFill>
                  <a:srgbClr val="0000FF"/>
                </a:solidFill>
              </a:rPr>
              <a:t>learn</a:t>
            </a:r>
            <a:r>
              <a:rPr lang="en-US" sz="2800" dirty="0">
                <a:solidFill>
                  <a:srgbClr val="0000FF"/>
                </a:solidFill>
              </a:rPr>
              <a:t>, and fear </a:t>
            </a:r>
            <a:r>
              <a:rPr lang="en-US" sz="2800" dirty="0" smtClean="0">
                <a:solidFill>
                  <a:srgbClr val="0000FF"/>
                </a:solidFill>
              </a:rPr>
              <a:t>[</a:t>
            </a:r>
            <a:r>
              <a:rPr lang="en-US" sz="2800" u="sng" dirty="0" smtClean="0">
                <a:solidFill>
                  <a:srgbClr val="0000FF"/>
                </a:solidFill>
              </a:rPr>
              <a:t>reverence</a:t>
            </a:r>
            <a:r>
              <a:rPr lang="en-US" sz="2800" dirty="0" smtClean="0">
                <a:solidFill>
                  <a:srgbClr val="0000FF"/>
                </a:solidFill>
              </a:rPr>
              <a:t>] the </a:t>
            </a:r>
            <a:r>
              <a:rPr lang="en-US" sz="2800" dirty="0">
                <a:solidFill>
                  <a:srgbClr val="0000FF"/>
                </a:solidFill>
              </a:rPr>
              <a:t>LORD your God, and observe to </a:t>
            </a:r>
            <a:r>
              <a:rPr lang="en-US" sz="2800" b="1" u="sng" dirty="0" smtClean="0">
                <a:solidFill>
                  <a:srgbClr val="0000FF"/>
                </a:solidFill>
              </a:rPr>
              <a:t>DO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all the words of this </a:t>
            </a:r>
            <a:r>
              <a:rPr lang="en-US" sz="2800" u="sng" dirty="0">
                <a:solidFill>
                  <a:srgbClr val="0000FF"/>
                </a:solidFill>
              </a:rPr>
              <a:t>L</a:t>
            </a:r>
            <a:r>
              <a:rPr lang="en-US" sz="2800" u="sng" dirty="0" smtClean="0">
                <a:solidFill>
                  <a:srgbClr val="0000FF"/>
                </a:solidFill>
              </a:rPr>
              <a:t>aw</a:t>
            </a:r>
            <a:r>
              <a:rPr lang="en-US" sz="2800" dirty="0" smtClean="0">
                <a:solidFill>
                  <a:srgbClr val="0000FF"/>
                </a:solidFill>
              </a:rPr>
              <a:t>”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Glory of the Lord </a:t>
            </a:r>
            <a:r>
              <a:rPr lang="en-US" dirty="0"/>
              <a:t>– </a:t>
            </a:r>
            <a:r>
              <a:rPr lang="en-US" dirty="0" smtClean="0"/>
              <a:t>Lev 9:23  (Isa 40:5)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7716"/>
            <a:ext cx="7886700" cy="563504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0000FF"/>
                </a:solidFill>
              </a:rPr>
              <a:t>“and </a:t>
            </a:r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u="sng" dirty="0">
                <a:solidFill>
                  <a:srgbClr val="0000FF"/>
                </a:solidFill>
              </a:rPr>
              <a:t>glory of the LORD</a:t>
            </a:r>
            <a:r>
              <a:rPr lang="en-US" dirty="0">
                <a:solidFill>
                  <a:srgbClr val="0000FF"/>
                </a:solidFill>
              </a:rPr>
              <a:t> appeared unto </a:t>
            </a:r>
            <a:r>
              <a:rPr lang="en-US" u="sng" dirty="0">
                <a:solidFill>
                  <a:srgbClr val="0000FF"/>
                </a:solidFill>
              </a:rPr>
              <a:t>all the people</a:t>
            </a:r>
            <a:r>
              <a:rPr lang="en-US" dirty="0" smtClean="0">
                <a:solidFill>
                  <a:srgbClr val="0000FF"/>
                </a:solidFill>
              </a:rPr>
              <a:t>.”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b="1" dirty="0">
                <a:solidFill>
                  <a:srgbClr val="0000FF"/>
                </a:solidFill>
              </a:rPr>
              <a:t>Isa 40:5</a:t>
            </a:r>
            <a:r>
              <a:rPr lang="en-US" dirty="0">
                <a:solidFill>
                  <a:srgbClr val="0000FF"/>
                </a:solidFill>
              </a:rPr>
              <a:t>  And the </a:t>
            </a:r>
            <a:r>
              <a:rPr lang="en-US" u="sng" dirty="0">
                <a:solidFill>
                  <a:srgbClr val="0000FF"/>
                </a:solidFill>
              </a:rPr>
              <a:t>glory of the LORD</a:t>
            </a:r>
            <a:r>
              <a:rPr lang="en-US" dirty="0">
                <a:solidFill>
                  <a:srgbClr val="0000FF"/>
                </a:solidFill>
              </a:rPr>
              <a:t> shall be revealed, and </a:t>
            </a:r>
            <a:r>
              <a:rPr lang="en-US" u="sng" dirty="0">
                <a:solidFill>
                  <a:srgbClr val="0000FF"/>
                </a:solidFill>
              </a:rPr>
              <a:t>all flesh shall see </a:t>
            </a:r>
            <a:r>
              <a:rPr lang="en-US" i="1" u="sng" dirty="0">
                <a:solidFill>
                  <a:srgbClr val="0000FF"/>
                </a:solidFill>
              </a:rPr>
              <a:t>it</a:t>
            </a:r>
            <a:r>
              <a:rPr lang="en-US" u="sng" dirty="0">
                <a:solidFill>
                  <a:srgbClr val="0000FF"/>
                </a:solidFill>
              </a:rPr>
              <a:t> together</a:t>
            </a:r>
            <a:r>
              <a:rPr lang="en-US" dirty="0">
                <a:solidFill>
                  <a:srgbClr val="0000FF"/>
                </a:solidFill>
              </a:rPr>
              <a:t>: for the mouth of the LORD hath spoken </a:t>
            </a:r>
            <a:r>
              <a:rPr lang="en-US" i="1" dirty="0">
                <a:solidFill>
                  <a:srgbClr val="0000FF"/>
                </a:solidFill>
              </a:rPr>
              <a:t>it</a:t>
            </a:r>
            <a:r>
              <a:rPr lang="en-US" dirty="0">
                <a:solidFill>
                  <a:srgbClr val="0000FF"/>
                </a:solidFill>
              </a:rPr>
              <a:t>.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 smtClean="0"/>
              <a:t>Understand</a:t>
            </a:r>
            <a:r>
              <a:rPr lang="en-US" dirty="0" smtClean="0"/>
              <a:t> God’s plan – Ransom and Restitution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u="sng" dirty="0" smtClean="0"/>
              <a:t>Understand</a:t>
            </a:r>
            <a:r>
              <a:rPr lang="en-US" dirty="0" smtClean="0"/>
              <a:t> what was done for them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By Jehovah and his </a:t>
            </a:r>
            <a:r>
              <a:rPr lang="en-US" dirty="0"/>
              <a:t>A</a:t>
            </a:r>
            <a:r>
              <a:rPr lang="en-US" dirty="0" smtClean="0"/>
              <a:t>nointed Sons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Blessing of all the families of the earth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Abrahamic Promise </a:t>
            </a:r>
            <a:r>
              <a:rPr lang="en-US" u="sng" dirty="0" smtClean="0"/>
              <a:t>fulfilled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Finally </a:t>
            </a:r>
            <a:r>
              <a:rPr lang="en-US" i="1" u="sng" dirty="0" smtClean="0"/>
              <a:t>understand</a:t>
            </a:r>
            <a:r>
              <a:rPr lang="en-US" dirty="0" smtClean="0"/>
              <a:t> John 3:16, and Lord’s Prayer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Shout</a:t>
            </a:r>
            <a:r>
              <a:rPr lang="en-US" dirty="0"/>
              <a:t> – </a:t>
            </a:r>
            <a:r>
              <a:rPr lang="en-US" dirty="0" smtClean="0"/>
              <a:t>Lev 9:24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And there came a fire out from before the LORD, and consumed upon the altar the burnt offering and the fat: </a:t>
            </a:r>
            <a:r>
              <a:rPr lang="en-US" i="1" dirty="0">
                <a:solidFill>
                  <a:srgbClr val="0000FF"/>
                </a:solidFill>
              </a:rPr>
              <a:t>which</a:t>
            </a:r>
            <a:r>
              <a:rPr lang="en-US" dirty="0">
                <a:solidFill>
                  <a:srgbClr val="0000FF"/>
                </a:solidFill>
              </a:rPr>
              <a:t> when all the people </a:t>
            </a:r>
            <a:r>
              <a:rPr lang="en-US" b="1" u="sng" dirty="0">
                <a:solidFill>
                  <a:srgbClr val="0000FF"/>
                </a:solidFill>
              </a:rPr>
              <a:t>saw</a:t>
            </a:r>
            <a:r>
              <a:rPr lang="en-US" dirty="0">
                <a:solidFill>
                  <a:srgbClr val="0000FF"/>
                </a:solidFill>
              </a:rPr>
              <a:t>, they shouted, and fell on their faces</a:t>
            </a:r>
            <a:r>
              <a:rPr lang="en-US" dirty="0" smtClean="0">
                <a:solidFill>
                  <a:srgbClr val="0000FF"/>
                </a:solidFill>
              </a:rPr>
              <a:t>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Fire – God’s Acceptance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People’s comprehension, appreciation, reverence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All throughout the mediation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Paul Continues…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5564"/>
            <a:ext cx="7886700" cy="532084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Rom </a:t>
            </a:r>
            <a:r>
              <a:rPr lang="en-US" dirty="0">
                <a:solidFill>
                  <a:srgbClr val="0000FF"/>
                </a:solidFill>
              </a:rPr>
              <a:t>12:1  </a:t>
            </a:r>
            <a:r>
              <a:rPr lang="en-US" dirty="0" smtClean="0">
                <a:solidFill>
                  <a:srgbClr val="0000FF"/>
                </a:solidFill>
              </a:rPr>
              <a:t>…</a:t>
            </a:r>
            <a:r>
              <a:rPr lang="en-US" u="sng" dirty="0" smtClean="0">
                <a:solidFill>
                  <a:srgbClr val="0000FF"/>
                </a:solidFill>
              </a:rPr>
              <a:t>present </a:t>
            </a:r>
            <a:r>
              <a:rPr lang="en-US" u="sng" dirty="0">
                <a:solidFill>
                  <a:srgbClr val="0000FF"/>
                </a:solidFill>
              </a:rPr>
              <a:t>your bodies a living </a:t>
            </a:r>
            <a:r>
              <a:rPr lang="en-US" u="sng" dirty="0" smtClean="0">
                <a:solidFill>
                  <a:srgbClr val="0000FF"/>
                </a:solidFill>
              </a:rPr>
              <a:t>sacrifice…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To be part of this </a:t>
            </a:r>
            <a:r>
              <a:rPr lang="en-US" b="1" dirty="0" smtClean="0"/>
              <a:t>sin-offering</a:t>
            </a:r>
          </a:p>
          <a:p>
            <a:endParaRPr lang="en-US" dirty="0" smtClean="0"/>
          </a:p>
          <a:p>
            <a:r>
              <a:rPr lang="en-US" dirty="0" smtClean="0"/>
              <a:t>But Jesus </a:t>
            </a:r>
            <a:r>
              <a:rPr lang="en-US" b="1" u="sng" dirty="0" smtClean="0"/>
              <a:t>alone</a:t>
            </a:r>
            <a:r>
              <a:rPr lang="en-US" dirty="0" smtClean="0"/>
              <a:t> provided the ransom…</a:t>
            </a:r>
          </a:p>
          <a:p>
            <a:endParaRPr lang="en-US" dirty="0" smtClean="0"/>
          </a:p>
          <a:p>
            <a:r>
              <a:rPr lang="en-US" dirty="0"/>
              <a:t>1Ti 2:5  For </a:t>
            </a:r>
            <a:r>
              <a:rPr lang="en-US" i="1" dirty="0"/>
              <a:t>there</a:t>
            </a:r>
            <a:r>
              <a:rPr lang="en-US" dirty="0"/>
              <a:t> </a:t>
            </a:r>
            <a:r>
              <a:rPr lang="en-US" i="1" dirty="0"/>
              <a:t>is</a:t>
            </a:r>
            <a:r>
              <a:rPr lang="en-US" dirty="0"/>
              <a:t> one God, and one mediator between God and men, the man Christ Jesus; </a:t>
            </a:r>
          </a:p>
          <a:p>
            <a:pPr marL="169863" indent="0">
              <a:buNone/>
            </a:pPr>
            <a:r>
              <a:rPr lang="en-US" dirty="0"/>
              <a:t>1Ti 2:6  Who gave </a:t>
            </a:r>
            <a:r>
              <a:rPr lang="en-US" b="1" u="sng" dirty="0"/>
              <a:t>himself</a:t>
            </a:r>
            <a:r>
              <a:rPr lang="en-US" dirty="0"/>
              <a:t> a </a:t>
            </a:r>
            <a:r>
              <a:rPr lang="en-US" b="1" u="sng" dirty="0"/>
              <a:t>ransom for all</a:t>
            </a:r>
            <a:r>
              <a:rPr lang="en-US" dirty="0"/>
              <a:t>, to be </a:t>
            </a:r>
            <a:r>
              <a:rPr lang="en-US" dirty="0" smtClean="0"/>
              <a:t>testified </a:t>
            </a:r>
            <a:r>
              <a:rPr lang="en-US" dirty="0"/>
              <a:t>in due time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church is part of this </a:t>
            </a:r>
            <a:r>
              <a:rPr lang="en-US" sz="3200" dirty="0" smtClean="0"/>
              <a:t>“</a:t>
            </a:r>
            <a:r>
              <a:rPr lang="en-US" sz="3200" b="1" u="sng" dirty="0" smtClean="0"/>
              <a:t>all</a:t>
            </a:r>
            <a:r>
              <a:rPr lang="en-US" sz="3200" dirty="0" smtClean="0"/>
              <a:t>”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E29</a:t>
            </a:r>
            <a:br>
              <a:rPr lang="en-US" dirty="0" smtClean="0"/>
            </a:br>
            <a:r>
              <a:rPr lang="en-US" dirty="0" smtClean="0"/>
              <a:t>Fact and Philosophy of the Atonement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6202"/>
            <a:ext cx="7886700" cy="545581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…</a:t>
            </a:r>
            <a:r>
              <a:rPr lang="en-US" dirty="0"/>
              <a:t>it is the work of the Mediator (Head and “body”) to </a:t>
            </a:r>
            <a:r>
              <a:rPr lang="en-US" b="1" u="sng" dirty="0"/>
              <a:t>proclaim to mankind</a:t>
            </a:r>
            <a:r>
              <a:rPr lang="en-US" dirty="0"/>
              <a:t> the fact </a:t>
            </a:r>
            <a:r>
              <a:rPr lang="en-US" dirty="0" smtClean="0"/>
              <a:t>that:</a:t>
            </a:r>
            <a:endParaRPr lang="en-US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 </a:t>
            </a:r>
            <a:r>
              <a:rPr lang="en-US" u="sng" dirty="0" smtClean="0"/>
              <a:t>God </a:t>
            </a:r>
            <a:r>
              <a:rPr lang="en-US" u="sng" dirty="0"/>
              <a:t>has provided a sin-offering</a:t>
            </a:r>
            <a:r>
              <a:rPr lang="en-US" dirty="0"/>
              <a:t>, whereby he can be just and yet receive the sinner back into harmony with himself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 </a:t>
            </a:r>
            <a:r>
              <a:rPr lang="en-US" dirty="0" smtClean="0"/>
              <a:t>he </a:t>
            </a:r>
            <a:r>
              <a:rPr lang="en-US" dirty="0"/>
              <a:t>is </a:t>
            </a:r>
            <a:r>
              <a:rPr lang="en-US" u="sng" dirty="0"/>
              <a:t>now willing to confer the blessing of </a:t>
            </a:r>
            <a:r>
              <a:rPr lang="en-US" u="sng" dirty="0"/>
              <a:t>sonship</a:t>
            </a:r>
            <a:r>
              <a:rPr lang="en-US" u="sng" dirty="0"/>
              <a:t> </a:t>
            </a:r>
            <a:r>
              <a:rPr lang="en-US" dirty="0"/>
              <a:t>and its eternal life and freedom from corruption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 </a:t>
            </a:r>
            <a:r>
              <a:rPr lang="en-US" dirty="0" smtClean="0"/>
              <a:t>this </a:t>
            </a:r>
            <a:r>
              <a:rPr lang="en-US" u="sng" dirty="0"/>
              <a:t>offer of salvation </a:t>
            </a:r>
            <a:r>
              <a:rPr lang="en-US" dirty="0"/>
              <a:t>is a great boon and should be promptly accepted and that its terms are but a reasonable service;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 </a:t>
            </a:r>
            <a:r>
              <a:rPr lang="en-US" dirty="0" smtClean="0"/>
              <a:t>it </a:t>
            </a:r>
            <a:r>
              <a:rPr lang="en-US" dirty="0"/>
              <a:t>is the Mediator’s work… to </a:t>
            </a:r>
            <a:r>
              <a:rPr lang="en-US" u="sng" dirty="0"/>
              <a:t>actually restore—to mentally, morally and physically restitute mankind </a:t>
            </a:r>
            <a:r>
              <a:rPr lang="en-US" dirty="0"/>
              <a:t>— to actual at-one-</a:t>
            </a:r>
            <a:r>
              <a:rPr lang="en-US" dirty="0"/>
              <a:t>ment</a:t>
            </a:r>
            <a:r>
              <a:rPr lang="en-US" dirty="0"/>
              <a:t> with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3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Fires</a:t>
            </a:r>
            <a:r>
              <a:rPr lang="en-US" dirty="0"/>
              <a:t> – </a:t>
            </a:r>
            <a:r>
              <a:rPr lang="en-US" dirty="0" smtClean="0"/>
              <a:t>Lev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8126"/>
            <a:ext cx="7886700" cy="534375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Court &amp; Outside the Camp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“more condensed </a:t>
            </a:r>
            <a:r>
              <a:rPr lang="en-US" dirty="0"/>
              <a:t>p</a:t>
            </a:r>
            <a:r>
              <a:rPr lang="en-US" dirty="0" smtClean="0"/>
              <a:t>icture”  (T79)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u="sng" dirty="0" smtClean="0"/>
              <a:t>No incense</a:t>
            </a:r>
            <a:r>
              <a:rPr lang="en-US" dirty="0" smtClean="0"/>
              <a:t> in the Holy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u="sng" dirty="0" smtClean="0"/>
              <a:t>No blood</a:t>
            </a:r>
            <a:r>
              <a:rPr lang="en-US" dirty="0" smtClean="0"/>
              <a:t> in the Most Holy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u="sng" dirty="0" smtClean="0"/>
              <a:t>The world can’t see into the Holy &amp; Most Holy</a:t>
            </a:r>
            <a:endParaRPr lang="en-US" u="sng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u="sng" dirty="0" smtClean="0"/>
              <a:t>This</a:t>
            </a:r>
            <a:r>
              <a:rPr lang="en-US" dirty="0" smtClean="0"/>
              <a:t> picture is for the </a:t>
            </a:r>
            <a:r>
              <a:rPr lang="en-US" u="sng" dirty="0" smtClean="0"/>
              <a:t>world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T89 – “</a:t>
            </a:r>
            <a:r>
              <a:rPr lang="en-US" dirty="0"/>
              <a:t>the </a:t>
            </a:r>
            <a:r>
              <a:rPr lang="en-US" u="sng" dirty="0"/>
              <a:t>world will realize the sacrifice and its value in God's estimation</a:t>
            </a:r>
            <a:r>
              <a:rPr lang="en-US" dirty="0"/>
              <a:t> as the price of their liberty from death and the </a:t>
            </a:r>
            <a:r>
              <a:rPr lang="en-US" dirty="0" smtClean="0"/>
              <a:t>grave, </a:t>
            </a:r>
            <a:r>
              <a:rPr lang="en-US" dirty="0"/>
              <a:t>and when they realize it </a:t>
            </a:r>
            <a:r>
              <a:rPr lang="en-US" u="sng" dirty="0"/>
              <a:t>they will worship Jehovah and his representative, the Priest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44" y="15433"/>
            <a:ext cx="7886700" cy="699383"/>
          </a:xfrm>
        </p:spPr>
        <p:txBody>
          <a:bodyPr/>
          <a:lstStyle/>
          <a:p>
            <a:r>
              <a:rPr lang="en-US" dirty="0" smtClean="0"/>
              <a:t>Tabernacle Shadows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52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128095"/>
              </p:ext>
            </p:extLst>
          </p:nvPr>
        </p:nvGraphicFramePr>
        <p:xfrm>
          <a:off x="248573" y="1059545"/>
          <a:ext cx="8715956" cy="5520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978"/>
                <a:gridCol w="4357978"/>
              </a:tblGrid>
              <a:tr h="469439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Typical Tabernacle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Setting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Stage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4273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Israelites, Levites and the Priesthood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players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Type and Antitype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743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Consecrating the Priesthood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 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Christ and God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Great Day of Atonement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Age of Sacrifice for Expiation of Sin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925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Another Type of the Atonement Sacrifices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Inauguration of the High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Priest in the Minds of Mankind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743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Sacrifices Subsequent to the Day of Atonement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Mankind on the Highway of Holiness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Ashes Of A Heifer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Sprinkling the Unclean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Ancient Worthies Working with Mankind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439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Significant Types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Lessons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61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 Leviticus 8, 16,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8126"/>
            <a:ext cx="78867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Lev 8 – </a:t>
            </a:r>
            <a:r>
              <a:rPr lang="en-US" u="sng" dirty="0" smtClean="0"/>
              <a:t>contract</a:t>
            </a:r>
            <a:r>
              <a:rPr lang="en-US" dirty="0" smtClean="0"/>
              <a:t> between each of the Christ Head &amp; Body and God – </a:t>
            </a:r>
            <a:r>
              <a:rPr lang="en-US" u="sng" dirty="0" smtClean="0"/>
              <a:t>exact same covenant </a:t>
            </a:r>
            <a:r>
              <a:rPr lang="en-US" dirty="0" smtClean="0"/>
              <a:t>– “Aaron and his sons”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Lev 16 – the expiation of sin, during the age of sacrifice, hidden from the world – </a:t>
            </a:r>
            <a:r>
              <a:rPr lang="en-US" u="sng" dirty="0" smtClean="0"/>
              <a:t>satisfaction of Justice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Lev 9 – Christ Head &amp; Body, </a:t>
            </a:r>
            <a:r>
              <a:rPr lang="en-US" u="sng" dirty="0" smtClean="0"/>
              <a:t>teaching the world </a:t>
            </a:r>
            <a:r>
              <a:rPr lang="en-US" dirty="0"/>
              <a:t>through the Ancient </a:t>
            </a:r>
            <a:r>
              <a:rPr lang="en-US" dirty="0" smtClean="0"/>
              <a:t>Worthies, of God’s plan of Ransom and Restitution, and </a:t>
            </a:r>
            <a:r>
              <a:rPr lang="en-US" u="sng" dirty="0" smtClean="0"/>
              <a:t>the world’s appreciation </a:t>
            </a:r>
            <a:r>
              <a:rPr lang="en-US" dirty="0" smtClean="0"/>
              <a:t>throughout the Mediation.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solidFill>
                  <a:srgbClr val="0000FF"/>
                </a:solidFill>
              </a:rPr>
              <a:t>Num </a:t>
            </a:r>
            <a:r>
              <a:rPr lang="en-US" dirty="0" smtClean="0">
                <a:solidFill>
                  <a:srgbClr val="0000FF"/>
                </a:solidFill>
              </a:rPr>
              <a:t>14:21 - But </a:t>
            </a:r>
            <a:r>
              <a:rPr lang="en-US" i="1" dirty="0">
                <a:solidFill>
                  <a:srgbClr val="0000FF"/>
                </a:solidFill>
              </a:rPr>
              <a:t>as</a:t>
            </a:r>
            <a:r>
              <a:rPr lang="en-US" dirty="0">
                <a:solidFill>
                  <a:srgbClr val="0000FF"/>
                </a:solidFill>
              </a:rPr>
              <a:t> truly </a:t>
            </a:r>
            <a:r>
              <a:rPr lang="en-US" i="1" dirty="0">
                <a:solidFill>
                  <a:srgbClr val="0000FF"/>
                </a:solidFill>
              </a:rPr>
              <a:t>as</a:t>
            </a:r>
            <a:r>
              <a:rPr lang="en-US" dirty="0">
                <a:solidFill>
                  <a:srgbClr val="0000FF"/>
                </a:solidFill>
              </a:rPr>
              <a:t> I live, </a:t>
            </a:r>
            <a:r>
              <a:rPr lang="en-US" u="sng" dirty="0">
                <a:solidFill>
                  <a:srgbClr val="0000FF"/>
                </a:solidFill>
              </a:rPr>
              <a:t>all the earth shall be filled with the glory of the LORD</a:t>
            </a:r>
            <a:r>
              <a:rPr lang="en-US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Result of this Understanding…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2597"/>
            <a:ext cx="7886700" cy="50214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u="sng" dirty="0" smtClean="0"/>
              <a:t>Tabernacle Shadows of the Better Sacrifices</a:t>
            </a:r>
            <a:r>
              <a:rPr lang="en-US" sz="2400" dirty="0" smtClean="0"/>
              <a:t> - 1881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Israelites, Levites and the Priesthood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Consecrating the Priesthood </a:t>
            </a:r>
            <a:r>
              <a:rPr lang="en-US" dirty="0"/>
              <a:t> – </a:t>
            </a:r>
            <a:r>
              <a:rPr lang="en-US" dirty="0" smtClean="0"/>
              <a:t> </a:t>
            </a:r>
            <a:r>
              <a:rPr lang="en-US" sz="2400" dirty="0" smtClean="0"/>
              <a:t>Lev 8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Great Day of </a:t>
            </a:r>
            <a:r>
              <a:rPr lang="en-US" dirty="0" smtClean="0"/>
              <a:t>Atonement </a:t>
            </a:r>
            <a:r>
              <a:rPr lang="en-US" dirty="0"/>
              <a:t> – </a:t>
            </a:r>
            <a:r>
              <a:rPr lang="en-US" dirty="0" smtClean="0"/>
              <a:t> Lev 16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Another Type of the Atonement </a:t>
            </a:r>
            <a:r>
              <a:rPr lang="en-US" dirty="0"/>
              <a:t>Sacrifices  – </a:t>
            </a:r>
            <a:r>
              <a:rPr lang="en-US" dirty="0" smtClean="0"/>
              <a:t> Lev 9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More…</a:t>
            </a:r>
          </a:p>
          <a:p>
            <a:pPr>
              <a:lnSpc>
                <a:spcPct val="150000"/>
              </a:lnSpc>
            </a:pPr>
            <a:r>
              <a:rPr lang="en-US" sz="2400" b="1" u="sng" dirty="0" smtClean="0"/>
              <a:t>Focus??</a:t>
            </a:r>
            <a:endParaRPr lang="en-US" sz="24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Consecrating the </a:t>
            </a:r>
            <a:r>
              <a:rPr lang="en-US" dirty="0"/>
              <a:t>Priesthood – </a:t>
            </a:r>
            <a:r>
              <a:rPr lang="en-US" dirty="0" smtClean="0"/>
              <a:t>Lev 8:14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2403"/>
            <a:ext cx="7886700" cy="5202641"/>
          </a:xfrm>
        </p:spPr>
        <p:txBody>
          <a:bodyPr>
            <a:normAutofit/>
          </a:bodyPr>
          <a:lstStyle/>
          <a:p>
            <a:pPr marL="169863" indent="-169863">
              <a:lnSpc>
                <a:spcPct val="11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And he (Moses) </a:t>
            </a:r>
            <a:r>
              <a:rPr lang="en-US" sz="2400" dirty="0">
                <a:solidFill>
                  <a:srgbClr val="0000FF"/>
                </a:solidFill>
              </a:rPr>
              <a:t>brought the </a:t>
            </a:r>
            <a:r>
              <a:rPr lang="en-US" sz="2400" b="1" u="sng" dirty="0">
                <a:solidFill>
                  <a:srgbClr val="0000FF"/>
                </a:solidFill>
              </a:rPr>
              <a:t>bullock</a:t>
            </a:r>
            <a:r>
              <a:rPr lang="en-US" sz="2400" dirty="0">
                <a:solidFill>
                  <a:srgbClr val="0000FF"/>
                </a:solidFill>
              </a:rPr>
              <a:t> for the </a:t>
            </a:r>
            <a:r>
              <a:rPr lang="en-US" sz="2400" u="sng" dirty="0">
                <a:solidFill>
                  <a:srgbClr val="0000FF"/>
                </a:solidFill>
              </a:rPr>
              <a:t>sin offering</a:t>
            </a:r>
            <a:r>
              <a:rPr lang="en-US" sz="2400" dirty="0">
                <a:solidFill>
                  <a:srgbClr val="0000FF"/>
                </a:solidFill>
              </a:rPr>
              <a:t>: and </a:t>
            </a:r>
            <a:r>
              <a:rPr lang="en-US" sz="2400" u="sng" dirty="0">
                <a:solidFill>
                  <a:srgbClr val="0000FF"/>
                </a:solidFill>
              </a:rPr>
              <a:t>Aaron and his sons </a:t>
            </a:r>
            <a:r>
              <a:rPr lang="en-US" sz="2400" dirty="0">
                <a:solidFill>
                  <a:srgbClr val="0000FF"/>
                </a:solidFill>
              </a:rPr>
              <a:t>laid their hands upon the head of the bullock </a:t>
            </a:r>
            <a:r>
              <a:rPr lang="en-US" sz="2400" u="sng" dirty="0">
                <a:solidFill>
                  <a:srgbClr val="0000FF"/>
                </a:solidFill>
              </a:rPr>
              <a:t>for the sin offering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</a:p>
          <a:p>
            <a:pPr marL="169863" indent="-169863"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/>
              <a:t>Who does the </a:t>
            </a:r>
            <a:r>
              <a:rPr lang="en-US" sz="2400" b="1" u="sng" dirty="0" smtClean="0"/>
              <a:t>bullock</a:t>
            </a:r>
            <a:r>
              <a:rPr lang="en-US" sz="2400" dirty="0" smtClean="0"/>
              <a:t> represent?</a:t>
            </a:r>
          </a:p>
          <a:p>
            <a:pPr marL="169863" indent="-169863"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/>
              <a:t>The bullock represented </a:t>
            </a:r>
            <a:r>
              <a:rPr lang="en-US" sz="2400" u="sng" dirty="0" smtClean="0"/>
              <a:t>each one</a:t>
            </a:r>
            <a:r>
              <a:rPr lang="en-US" sz="2400" dirty="0" smtClean="0"/>
              <a:t> making a consecration</a:t>
            </a:r>
          </a:p>
          <a:p>
            <a:pPr marL="169863" indent="-169863">
              <a:spcBef>
                <a:spcPts val="0"/>
              </a:spcBef>
              <a:spcAft>
                <a:spcPts val="3000"/>
              </a:spcAft>
            </a:pPr>
            <a:r>
              <a:rPr lang="en-US" sz="2400" u="sng" dirty="0" smtClean="0"/>
              <a:t>At</a:t>
            </a:r>
            <a:r>
              <a:rPr lang="en-US" sz="2400" dirty="0" smtClean="0"/>
              <a:t> Consecration – </a:t>
            </a:r>
            <a:r>
              <a:rPr lang="en-US" sz="2400" u="sng" dirty="0" smtClean="0"/>
              <a:t>each one</a:t>
            </a:r>
            <a:r>
              <a:rPr lang="en-US" sz="2400" dirty="0" smtClean="0"/>
              <a:t> is vitally justified</a:t>
            </a:r>
          </a:p>
          <a:p>
            <a:pPr marL="169863" indent="-169863"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Jesus – actual justification </a:t>
            </a:r>
          </a:p>
          <a:p>
            <a:pPr marL="169863" indent="-169863"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/>
              <a:t>Body Members – reckoned through faith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8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51" y="0"/>
            <a:ext cx="8065899" cy="9066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Legally Competent - Mutual Consideration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162" y="1167162"/>
            <a:ext cx="7886700" cy="5690838"/>
          </a:xfrm>
        </p:spPr>
        <p:txBody>
          <a:bodyPr>
            <a:normAutofit/>
          </a:bodyPr>
          <a:lstStyle/>
          <a:p>
            <a:pPr marL="169863" indent="-169863"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Consider…  Buying </a:t>
            </a:r>
            <a:r>
              <a:rPr lang="en-US" dirty="0"/>
              <a:t>a </a:t>
            </a:r>
            <a:r>
              <a:rPr lang="en-US" dirty="0" smtClean="0"/>
              <a:t>car on time…</a:t>
            </a:r>
          </a:p>
          <a:p>
            <a:pPr marL="512763" lvl="1" indent="-169863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/>
              <a:t>Buyer/Seller must be of legal age and sound mind</a:t>
            </a:r>
          </a:p>
          <a:p>
            <a:pPr marL="512763" lvl="1" indent="-169863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/>
              <a:t>Mutual Consideration – Value passes from and to both parties – </a:t>
            </a:r>
            <a:r>
              <a:rPr lang="en-US" sz="2400" u="sng" dirty="0" smtClean="0"/>
              <a:t>at the same time</a:t>
            </a:r>
            <a:endParaRPr lang="en-US" sz="2400" u="sng" dirty="0"/>
          </a:p>
          <a:p>
            <a:pPr marL="512763" lvl="1" indent="-169863"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Buyer gets C</a:t>
            </a:r>
            <a:r>
              <a:rPr lang="en-US" sz="2400" dirty="0" smtClean="0"/>
              <a:t>ar </a:t>
            </a:r>
            <a:r>
              <a:rPr lang="en-US" sz="2400" i="1" u="sng" dirty="0" smtClean="0"/>
              <a:t>while</a:t>
            </a:r>
            <a:r>
              <a:rPr lang="en-US" sz="2400" dirty="0" smtClean="0"/>
              <a:t> Seller </a:t>
            </a:r>
            <a:r>
              <a:rPr lang="en-US" sz="2400" dirty="0"/>
              <a:t>gets P</a:t>
            </a:r>
            <a:r>
              <a:rPr lang="en-US" sz="2400" dirty="0" smtClean="0"/>
              <a:t>ayments</a:t>
            </a:r>
          </a:p>
          <a:p>
            <a:pPr marL="169863" indent="-169863">
              <a:spcBef>
                <a:spcPts val="0"/>
              </a:spcBef>
              <a:spcAft>
                <a:spcPts val="2400"/>
              </a:spcAft>
            </a:pPr>
            <a:r>
              <a:rPr lang="en-US" u="sng" dirty="0" smtClean="0"/>
              <a:t>Consecration </a:t>
            </a:r>
            <a:r>
              <a:rPr lang="en-US" u="sng" dirty="0"/>
              <a:t>Contract between</a:t>
            </a:r>
            <a:r>
              <a:rPr lang="en-US" dirty="0"/>
              <a:t> the </a:t>
            </a:r>
            <a:r>
              <a:rPr lang="en-US" u="sng" dirty="0"/>
              <a:t>individual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u="sng" dirty="0" smtClean="0"/>
              <a:t>God</a:t>
            </a:r>
          </a:p>
          <a:p>
            <a:pPr marL="512763" lvl="1" indent="-169863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/>
              <a:t>Competent </a:t>
            </a:r>
            <a:r>
              <a:rPr lang="en-US" sz="2400" dirty="0"/>
              <a:t>P</a:t>
            </a:r>
            <a:r>
              <a:rPr lang="en-US" sz="2400" dirty="0" smtClean="0"/>
              <a:t>arties – God and the Justified individual</a:t>
            </a:r>
          </a:p>
          <a:p>
            <a:pPr marL="512763" lvl="1" indent="-169863"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Mutual Consideration </a:t>
            </a:r>
            <a:endParaRPr lang="en-US" sz="2400" dirty="0" smtClean="0"/>
          </a:p>
          <a:p>
            <a:pPr marL="855663" lvl="2" indent="-169863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/>
              <a:t>From </a:t>
            </a:r>
            <a:r>
              <a:rPr lang="en-US" sz="2400" u="sng" dirty="0" smtClean="0"/>
              <a:t>God</a:t>
            </a:r>
            <a:r>
              <a:rPr lang="en-US" sz="2400" dirty="0" smtClean="0"/>
              <a:t> to </a:t>
            </a:r>
            <a:r>
              <a:rPr lang="en-US" sz="2400" u="sng" dirty="0" smtClean="0"/>
              <a:t>us</a:t>
            </a:r>
            <a:r>
              <a:rPr lang="en-US" sz="2400" dirty="0" smtClean="0"/>
              <a:t> &amp; </a:t>
            </a:r>
            <a:r>
              <a:rPr lang="en-US" sz="2400" u="sng" dirty="0"/>
              <a:t>f</a:t>
            </a:r>
            <a:r>
              <a:rPr lang="en-US" sz="2400" u="sng" dirty="0" smtClean="0"/>
              <a:t>rom</a:t>
            </a:r>
            <a:r>
              <a:rPr lang="en-US" sz="2400" dirty="0" smtClean="0"/>
              <a:t> us to </a:t>
            </a:r>
            <a:r>
              <a:rPr lang="en-US" sz="2400" u="sng" dirty="0" smtClean="0"/>
              <a:t>God</a:t>
            </a:r>
            <a:r>
              <a:rPr lang="en-US" sz="2400" dirty="0" smtClean="0"/>
              <a:t> – </a:t>
            </a:r>
            <a:r>
              <a:rPr lang="en-US" sz="2400" i="1" u="sng" dirty="0" smtClean="0"/>
              <a:t>same time</a:t>
            </a:r>
            <a:endParaRPr lang="en-US" sz="240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5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Bullock </a:t>
            </a:r>
            <a:r>
              <a:rPr lang="en-US" dirty="0"/>
              <a:t>Slain </a:t>
            </a:r>
            <a:r>
              <a:rPr lang="en-US" dirty="0" smtClean="0"/>
              <a:t> </a:t>
            </a:r>
            <a:r>
              <a:rPr lang="en-US" dirty="0"/>
              <a:t>–  </a:t>
            </a:r>
            <a:r>
              <a:rPr lang="en-US" sz="3600" dirty="0"/>
              <a:t>Lev 8:15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705" y="1508125"/>
            <a:ext cx="7886700" cy="523163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FF"/>
                </a:solidFill>
              </a:rPr>
              <a:t>And </a:t>
            </a:r>
            <a:r>
              <a:rPr lang="en-US" sz="2400" dirty="0">
                <a:solidFill>
                  <a:srgbClr val="0000FF"/>
                </a:solidFill>
              </a:rPr>
              <a:t>he slew it; and Moses took the </a:t>
            </a:r>
            <a:r>
              <a:rPr lang="en-US" sz="2400" u="sng" dirty="0">
                <a:solidFill>
                  <a:srgbClr val="0000FF"/>
                </a:solidFill>
              </a:rPr>
              <a:t>blood</a:t>
            </a:r>
            <a:r>
              <a:rPr lang="en-US" sz="2400" dirty="0">
                <a:solidFill>
                  <a:srgbClr val="0000FF"/>
                </a:solidFill>
              </a:rPr>
              <a:t>, and put it </a:t>
            </a:r>
            <a:r>
              <a:rPr lang="en-US" sz="2400" u="sng" dirty="0">
                <a:solidFill>
                  <a:srgbClr val="0000FF"/>
                </a:solidFill>
              </a:rPr>
              <a:t>upon the horns</a:t>
            </a:r>
            <a:r>
              <a:rPr lang="en-US" sz="2400" dirty="0">
                <a:solidFill>
                  <a:srgbClr val="0000FF"/>
                </a:solidFill>
              </a:rPr>
              <a:t> of the altar round about with his </a:t>
            </a:r>
            <a:r>
              <a:rPr lang="en-US" sz="2400" dirty="0" smtClean="0">
                <a:solidFill>
                  <a:srgbClr val="0000FF"/>
                </a:solidFill>
              </a:rPr>
              <a:t>finger…</a:t>
            </a:r>
          </a:p>
          <a:p>
            <a:endParaRPr lang="en-US" sz="2400" dirty="0" smtClean="0"/>
          </a:p>
          <a:p>
            <a:r>
              <a:rPr lang="en-US" b="1" u="sng" dirty="0" smtClean="0"/>
              <a:t>Whose blood??</a:t>
            </a:r>
            <a:endParaRPr lang="en-US" b="1" u="sng" dirty="0"/>
          </a:p>
          <a:p>
            <a:endParaRPr 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T42 - </a:t>
            </a:r>
            <a:r>
              <a:rPr lang="en-US" sz="2400" dirty="0" smtClean="0"/>
              <a:t>“the </a:t>
            </a:r>
            <a:r>
              <a:rPr lang="en-US" sz="2400" dirty="0"/>
              <a:t>altar of earthly sacrifices was </a:t>
            </a:r>
            <a:r>
              <a:rPr lang="en-US" sz="2400" u="sng" dirty="0"/>
              <a:t>acceptable</a:t>
            </a:r>
            <a:r>
              <a:rPr lang="en-US" sz="2400" dirty="0"/>
              <a:t> to God by reason of the shed blood, (the life given</a:t>
            </a:r>
            <a:r>
              <a:rPr lang="en-US" sz="2400" dirty="0" smtClean="0"/>
              <a:t>)”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life – the will – laid down </a:t>
            </a:r>
            <a:r>
              <a:rPr lang="en-US" sz="2400" u="sng" dirty="0" smtClean="0"/>
              <a:t>first </a:t>
            </a:r>
          </a:p>
          <a:p>
            <a:endParaRPr lang="en-US" dirty="0"/>
          </a:p>
          <a:p>
            <a:r>
              <a:rPr lang="en-US" sz="2400" dirty="0" smtClean="0"/>
              <a:t>What </a:t>
            </a:r>
            <a:r>
              <a:rPr lang="en-US" sz="2400" u="sng" dirty="0" smtClean="0"/>
              <a:t>follows</a:t>
            </a:r>
            <a:r>
              <a:rPr lang="en-US" sz="2400" dirty="0" smtClean="0"/>
              <a:t> is then acceptable to God</a:t>
            </a:r>
          </a:p>
          <a:p>
            <a:endParaRPr lang="en-US" dirty="0"/>
          </a:p>
          <a:p>
            <a:r>
              <a:rPr lang="en-US" dirty="0" smtClean="0"/>
              <a:t>Self-will is dead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9E8B-9585-4D2E-9E94-1A627A46B0A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4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3835</Words>
  <Application>Microsoft Office PowerPoint</Application>
  <PresentationFormat>On-screen Show (4:3)</PresentationFormat>
  <Paragraphs>498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Calibri Light</vt:lpstr>
      <vt:lpstr>Wingdings</vt:lpstr>
      <vt:lpstr>Office Theme</vt:lpstr>
      <vt:lpstr>Leviticus Insights  Chapters 8-16-9  Part 1</vt:lpstr>
      <vt:lpstr>Importance of Leviticus</vt:lpstr>
      <vt:lpstr>Paul in Hebrews…</vt:lpstr>
      <vt:lpstr>Paul in Romans…</vt:lpstr>
      <vt:lpstr>Paul Continues…</vt:lpstr>
      <vt:lpstr>Result of this Understanding…</vt:lpstr>
      <vt:lpstr>Consecrating the Priesthood – Lev 8:14</vt:lpstr>
      <vt:lpstr>Legally Competent - Mutual Consideration</vt:lpstr>
      <vt:lpstr>Bullock Slain  –  Lev 8:15 </vt:lpstr>
      <vt:lpstr>Fat &amp; Organs on the Altar  – Lev 8:16 </vt:lpstr>
      <vt:lpstr>Burned Without the Camp - Lev 8:17 </vt:lpstr>
      <vt:lpstr>Lev 8 - Two Fires…</vt:lpstr>
      <vt:lpstr>Burnt Offering – Lev 8:18-21</vt:lpstr>
      <vt:lpstr>Ram of Consecration</vt:lpstr>
      <vt:lpstr>Finally…</vt:lpstr>
      <vt:lpstr>Insights…</vt:lpstr>
      <vt:lpstr>Day of Atonement – Lev 16 – Yom Kippur</vt:lpstr>
      <vt:lpstr>Day of Atonement – Lev 16 – Yom Kippur</vt:lpstr>
      <vt:lpstr>Lev 16 – Bullock &amp; Lord’s Goat</vt:lpstr>
      <vt:lpstr>Scapegoat</vt:lpstr>
      <vt:lpstr>Purpose of Lev 16 – Expiation</vt:lpstr>
      <vt:lpstr>Purpose of Lev 16 – Expiation</vt:lpstr>
      <vt:lpstr>Lev 16 – Unseen by the World</vt:lpstr>
      <vt:lpstr>Summary:  Leviticus 8  &amp; 16</vt:lpstr>
      <vt:lpstr>Leviticus Insights  Chapters 8-16-9  Part 2</vt:lpstr>
      <vt:lpstr>Importance of Leviticus</vt:lpstr>
      <vt:lpstr>Paul in Hebrews…</vt:lpstr>
      <vt:lpstr>Paul in Romans…</vt:lpstr>
      <vt:lpstr>Paul Continues…</vt:lpstr>
      <vt:lpstr>Result of this Understanding…</vt:lpstr>
      <vt:lpstr>Lev 9 “Another Type of the Atonement Sacrifices”</vt:lpstr>
      <vt:lpstr>Lev 9</vt:lpstr>
      <vt:lpstr>Lev 9 – Viewpoint??</vt:lpstr>
      <vt:lpstr>Getting the World’s Attention…</vt:lpstr>
      <vt:lpstr>Review Leviticus Chapter Nine</vt:lpstr>
      <vt:lpstr>Lev 9 – Who is there?</vt:lpstr>
      <vt:lpstr>Lev 9 – Who is there?</vt:lpstr>
      <vt:lpstr>Lev 9 – Who is there?</vt:lpstr>
      <vt:lpstr>The Atonement Sacrifices</vt:lpstr>
      <vt:lpstr>The Atonement Sacrifice…        Recounted to Mankind – the Bullock</vt:lpstr>
      <vt:lpstr>The Atonement Sacrifices…       Recounted to Mankind – the Goat</vt:lpstr>
      <vt:lpstr>Meat (Meal) Offering  –  Lev 9:17 </vt:lpstr>
      <vt:lpstr>Peace Offering  –  Lev 9:18</vt:lpstr>
      <vt:lpstr>Peace Offering  –  Lev 9:18</vt:lpstr>
      <vt:lpstr>Aaron’s Blessing  –  Lev 9:22</vt:lpstr>
      <vt:lpstr>Moses &amp; Aaron  -  Lev 9:23</vt:lpstr>
      <vt:lpstr>Moses &amp; Aaron   Lev 9:23 – Deu 31:10-12</vt:lpstr>
      <vt:lpstr>Glory of the Lord – Lev 9:23  (Isa 40:5)</vt:lpstr>
      <vt:lpstr>People Shout – Lev 9:24</vt:lpstr>
      <vt:lpstr>E29 Fact and Philosophy of the Atonement</vt:lpstr>
      <vt:lpstr>Two Fires – Lev 9</vt:lpstr>
      <vt:lpstr>Tabernacle Shadows</vt:lpstr>
      <vt:lpstr>Summary:  Leviticus 8, 16, 9</vt:lpstr>
    </vt:vector>
  </TitlesOfParts>
  <Company>University of Illinois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Leviticus Insights Lev 8-16-9</dc:title>
  <dc:creator>Wildblood, Harry S</dc:creator>
  <cp:lastModifiedBy>Wildblood, Harry S</cp:lastModifiedBy>
  <cp:revision>181</cp:revision>
  <cp:lastPrinted>2016-05-27T16:52:31Z</cp:lastPrinted>
  <dcterms:created xsi:type="dcterms:W3CDTF">2015-08-26T01:25:16Z</dcterms:created>
  <dcterms:modified xsi:type="dcterms:W3CDTF">2016-06-25T05:47:15Z</dcterms:modified>
</cp:coreProperties>
</file>